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256" r:id="rId2"/>
    <p:sldId id="266" r:id="rId3"/>
    <p:sldId id="267" r:id="rId4"/>
    <p:sldId id="303" r:id="rId5"/>
    <p:sldId id="304" r:id="rId6"/>
    <p:sldId id="305" r:id="rId7"/>
    <p:sldId id="308" r:id="rId8"/>
    <p:sldId id="310" r:id="rId9"/>
    <p:sldId id="311" r:id="rId10"/>
    <p:sldId id="294" r:id="rId11"/>
    <p:sldId id="313" r:id="rId12"/>
    <p:sldId id="314" r:id="rId13"/>
    <p:sldId id="315" r:id="rId14"/>
    <p:sldId id="261" r:id="rId15"/>
    <p:sldId id="319" r:id="rId16"/>
    <p:sldId id="320" r:id="rId17"/>
    <p:sldId id="322" r:id="rId18"/>
    <p:sldId id="323" r:id="rId19"/>
    <p:sldId id="325" r:id="rId20"/>
    <p:sldId id="269" r:id="rId21"/>
    <p:sldId id="341" r:id="rId22"/>
    <p:sldId id="342" r:id="rId23"/>
    <p:sldId id="327" r:id="rId24"/>
    <p:sldId id="328" r:id="rId25"/>
    <p:sldId id="329" r:id="rId26"/>
    <p:sldId id="345" r:id="rId27"/>
    <p:sldId id="346" r:id="rId28"/>
    <p:sldId id="332" r:id="rId29"/>
    <p:sldId id="335" r:id="rId30"/>
    <p:sldId id="337" r:id="rId31"/>
    <p:sldId id="338" r:id="rId32"/>
    <p:sldId id="339" r:id="rId33"/>
    <p:sldId id="340" r:id="rId34"/>
    <p:sldId id="343" r:id="rId35"/>
    <p:sldId id="257" r:id="rId36"/>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89">
          <p15:clr>
            <a:srgbClr val="A4A3A4"/>
          </p15:clr>
        </p15:guide>
        <p15:guide id="2" pos="285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0000"/>
    <a:srgbClr val="595959"/>
    <a:srgbClr val="B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86" autoAdjust="0"/>
    <p:restoredTop sz="85904" autoAdjust="0"/>
  </p:normalViewPr>
  <p:slideViewPr>
    <p:cSldViewPr>
      <p:cViewPr varScale="1">
        <p:scale>
          <a:sx n="105" d="100"/>
          <a:sy n="105" d="100"/>
        </p:scale>
        <p:origin x="267" y="51"/>
      </p:cViewPr>
      <p:guideLst>
        <p:guide orient="horz" pos="1589"/>
        <p:guide pos="285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7E73EE-B784-4DBD-86CC-1B73CCAB045D}" type="doc">
      <dgm:prSet loTypeId="urn:microsoft.com/office/officeart/2005/8/layout/process2" loCatId="process" qsTypeId="urn:microsoft.com/office/officeart/2005/8/quickstyle/simple1" qsCatId="simple" csTypeId="urn:microsoft.com/office/officeart/2005/8/colors/accent1_2" csCatId="accent1" phldr="1"/>
      <dgm:spPr/>
    </dgm:pt>
    <dgm:pt modelId="{81DB51C4-EE97-4EAB-8CD6-2C3634A4DFA6}">
      <dgm:prSet phldrT="[文本]"/>
      <dgm:spPr>
        <a:solidFill>
          <a:schemeClr val="accent2">
            <a:lumMod val="75000"/>
          </a:schemeClr>
        </a:solidFill>
      </dgm:spPr>
      <dgm:t>
        <a:bodyPr/>
        <a:lstStyle/>
        <a:p>
          <a:r>
            <a:rPr lang="zh-CN" altLang="en-US" dirty="0">
              <a:latin typeface="宋体" panose="02010600030101010101" pitchFamily="2" charset="-122"/>
              <a:ea typeface="宋体" panose="02010600030101010101" pitchFamily="2" charset="-122"/>
              <a:cs typeface="宋体" panose="02010600030101010101" pitchFamily="2" charset="-122"/>
            </a:rPr>
            <a:t>金属原子与其他原子形成配合物</a:t>
          </a:r>
          <a:endParaRPr lang="zh-CN" altLang="en-US" dirty="0"/>
        </a:p>
      </dgm:t>
    </dgm:pt>
    <dgm:pt modelId="{28244DA0-C9ED-4AEA-B25F-459F5AD2419B}" type="parTrans" cxnId="{E96FB461-4445-4AEF-B182-E3ED9F7A549B}">
      <dgm:prSet/>
      <dgm:spPr/>
      <dgm:t>
        <a:bodyPr/>
        <a:lstStyle/>
        <a:p>
          <a:endParaRPr lang="zh-CN" altLang="en-US"/>
        </a:p>
      </dgm:t>
    </dgm:pt>
    <dgm:pt modelId="{459AAEC8-08E0-48F6-AC57-31BC65EDB524}" type="sibTrans" cxnId="{E96FB461-4445-4AEF-B182-E3ED9F7A549B}">
      <dgm:prSet/>
      <dgm:spPr/>
      <dgm:t>
        <a:bodyPr/>
        <a:lstStyle/>
        <a:p>
          <a:endParaRPr lang="zh-CN" altLang="en-US"/>
        </a:p>
      </dgm:t>
    </dgm:pt>
    <dgm:pt modelId="{435A1BA4-4751-4B39-B8DA-612FCB388598}">
      <dgm:prSet phldrT="[文本]"/>
      <dgm:spPr>
        <a:solidFill>
          <a:schemeClr val="accent2">
            <a:lumMod val="75000"/>
          </a:schemeClr>
        </a:solidFill>
      </dgm:spPr>
      <dgm:t>
        <a:bodyPr/>
        <a:lstStyle/>
        <a:p>
          <a:r>
            <a:rPr lang="zh-CN" altLang="en-US" dirty="0">
              <a:latin typeface="宋体" panose="02010600030101010101" pitchFamily="2" charset="-122"/>
              <a:ea typeface="宋体" panose="02010600030101010101" pitchFamily="2" charset="-122"/>
              <a:cs typeface="宋体" panose="02010600030101010101" pitchFamily="2" charset="-122"/>
            </a:rPr>
            <a:t>配合物配体与载体材料基团结合</a:t>
          </a:r>
          <a:endParaRPr lang="zh-CN" altLang="en-US" dirty="0"/>
        </a:p>
      </dgm:t>
    </dgm:pt>
    <dgm:pt modelId="{5EA8B0F7-92F3-46B8-B929-5DCE5DB923D9}" type="parTrans" cxnId="{5141A4AF-48DF-47B6-A82F-D7D5FAE9E4AF}">
      <dgm:prSet/>
      <dgm:spPr/>
      <dgm:t>
        <a:bodyPr/>
        <a:lstStyle/>
        <a:p>
          <a:endParaRPr lang="zh-CN" altLang="en-US"/>
        </a:p>
      </dgm:t>
    </dgm:pt>
    <dgm:pt modelId="{9FC1AF59-30D6-4033-8C2B-FD9C748A142E}" type="sibTrans" cxnId="{5141A4AF-48DF-47B6-A82F-D7D5FAE9E4AF}">
      <dgm:prSet/>
      <dgm:spPr/>
      <dgm:t>
        <a:bodyPr/>
        <a:lstStyle/>
        <a:p>
          <a:endParaRPr lang="zh-CN" altLang="en-US"/>
        </a:p>
      </dgm:t>
    </dgm:pt>
    <dgm:pt modelId="{F9430A90-57A0-4CB7-A93A-FC0BBDBA98BA}">
      <dgm:prSet phldrT="[文本]"/>
      <dgm:spPr>
        <a:solidFill>
          <a:schemeClr val="accent2">
            <a:lumMod val="75000"/>
          </a:schemeClr>
        </a:solidFill>
      </dgm:spPr>
      <dgm:t>
        <a:bodyPr/>
        <a:lstStyle/>
        <a:p>
          <a:r>
            <a:rPr lang="zh-CN" altLang="en-US" dirty="0">
              <a:latin typeface="宋体" panose="02010600030101010101" pitchFamily="2" charset="-122"/>
              <a:ea typeface="宋体" panose="02010600030101010101" pitchFamily="2" charset="-122"/>
              <a:cs typeface="宋体" panose="02010600030101010101" pitchFamily="2" charset="-122"/>
            </a:rPr>
            <a:t>去除多余配体基团</a:t>
          </a:r>
          <a:endParaRPr lang="zh-CN" altLang="en-US" dirty="0"/>
        </a:p>
      </dgm:t>
    </dgm:pt>
    <dgm:pt modelId="{24CAD991-3D6E-4D05-94BD-4A556D25E2B9}" type="parTrans" cxnId="{0538BD17-A533-423F-AFAF-790FD5BD4A41}">
      <dgm:prSet/>
      <dgm:spPr/>
      <dgm:t>
        <a:bodyPr/>
        <a:lstStyle/>
        <a:p>
          <a:endParaRPr lang="zh-CN" altLang="en-US"/>
        </a:p>
      </dgm:t>
    </dgm:pt>
    <dgm:pt modelId="{44BA54CB-22D6-4CF3-9EBF-5B2EF2E299D5}" type="sibTrans" cxnId="{0538BD17-A533-423F-AFAF-790FD5BD4A41}">
      <dgm:prSet/>
      <dgm:spPr/>
      <dgm:t>
        <a:bodyPr/>
        <a:lstStyle/>
        <a:p>
          <a:endParaRPr lang="zh-CN" altLang="en-US"/>
        </a:p>
      </dgm:t>
    </dgm:pt>
    <dgm:pt modelId="{A7A233EB-8B35-4F50-A743-A6D3BE0FBA45}" type="pres">
      <dgm:prSet presAssocID="{457E73EE-B784-4DBD-86CC-1B73CCAB045D}" presName="linearFlow" presStyleCnt="0">
        <dgm:presLayoutVars>
          <dgm:resizeHandles val="exact"/>
        </dgm:presLayoutVars>
      </dgm:prSet>
      <dgm:spPr/>
    </dgm:pt>
    <dgm:pt modelId="{1FE1FFC1-A3A3-4969-85BE-4B50B7259942}" type="pres">
      <dgm:prSet presAssocID="{81DB51C4-EE97-4EAB-8CD6-2C3634A4DFA6}" presName="node" presStyleLbl="node1" presStyleIdx="0" presStyleCnt="3" custScaleX="134383" custLinFactNeighborX="-584" custLinFactNeighborY="-1304">
        <dgm:presLayoutVars>
          <dgm:bulletEnabled val="1"/>
        </dgm:presLayoutVars>
      </dgm:prSet>
      <dgm:spPr/>
    </dgm:pt>
    <dgm:pt modelId="{D40286FF-C0C1-49C7-B5E6-4B67B71D2C75}" type="pres">
      <dgm:prSet presAssocID="{459AAEC8-08E0-48F6-AC57-31BC65EDB524}" presName="sibTrans" presStyleLbl="sibTrans2D1" presStyleIdx="0" presStyleCnt="2"/>
      <dgm:spPr/>
    </dgm:pt>
    <dgm:pt modelId="{FED0D47E-4019-4555-BCD5-73F0209F1C86}" type="pres">
      <dgm:prSet presAssocID="{459AAEC8-08E0-48F6-AC57-31BC65EDB524}" presName="connectorText" presStyleLbl="sibTrans2D1" presStyleIdx="0" presStyleCnt="2"/>
      <dgm:spPr/>
    </dgm:pt>
    <dgm:pt modelId="{48BC179A-989E-4031-947E-86A6A1D2ECFF}" type="pres">
      <dgm:prSet presAssocID="{435A1BA4-4751-4B39-B8DA-612FCB388598}" presName="node" presStyleLbl="node1" presStyleIdx="1" presStyleCnt="3" custScaleX="134318">
        <dgm:presLayoutVars>
          <dgm:bulletEnabled val="1"/>
        </dgm:presLayoutVars>
      </dgm:prSet>
      <dgm:spPr/>
    </dgm:pt>
    <dgm:pt modelId="{66EE2241-CE7A-4267-ABA1-C8A4AA2EE80C}" type="pres">
      <dgm:prSet presAssocID="{9FC1AF59-30D6-4033-8C2B-FD9C748A142E}" presName="sibTrans" presStyleLbl="sibTrans2D1" presStyleIdx="1" presStyleCnt="2"/>
      <dgm:spPr/>
    </dgm:pt>
    <dgm:pt modelId="{6079A13C-6715-4933-8A3F-1CD481670686}" type="pres">
      <dgm:prSet presAssocID="{9FC1AF59-30D6-4033-8C2B-FD9C748A142E}" presName="connectorText" presStyleLbl="sibTrans2D1" presStyleIdx="1" presStyleCnt="2"/>
      <dgm:spPr/>
    </dgm:pt>
    <dgm:pt modelId="{231951DB-93DC-4D75-92A6-58BF925074A4}" type="pres">
      <dgm:prSet presAssocID="{F9430A90-57A0-4CB7-A93A-FC0BBDBA98BA}" presName="node" presStyleLbl="node1" presStyleIdx="2" presStyleCnt="3" custScaleX="134383">
        <dgm:presLayoutVars>
          <dgm:bulletEnabled val="1"/>
        </dgm:presLayoutVars>
      </dgm:prSet>
      <dgm:spPr/>
    </dgm:pt>
  </dgm:ptLst>
  <dgm:cxnLst>
    <dgm:cxn modelId="{66A61400-B16F-4B19-81A0-5E2B9ECAD288}" type="presOf" srcId="{9FC1AF59-30D6-4033-8C2B-FD9C748A142E}" destId="{66EE2241-CE7A-4267-ABA1-C8A4AA2EE80C}" srcOrd="0" destOrd="0" presId="urn:microsoft.com/office/officeart/2005/8/layout/process2"/>
    <dgm:cxn modelId="{AF2AA60F-D0A7-435E-8B86-ACBDF659D683}" type="presOf" srcId="{F9430A90-57A0-4CB7-A93A-FC0BBDBA98BA}" destId="{231951DB-93DC-4D75-92A6-58BF925074A4}" srcOrd="0" destOrd="0" presId="urn:microsoft.com/office/officeart/2005/8/layout/process2"/>
    <dgm:cxn modelId="{0538BD17-A533-423F-AFAF-790FD5BD4A41}" srcId="{457E73EE-B784-4DBD-86CC-1B73CCAB045D}" destId="{F9430A90-57A0-4CB7-A93A-FC0BBDBA98BA}" srcOrd="2" destOrd="0" parTransId="{24CAD991-3D6E-4D05-94BD-4A556D25E2B9}" sibTransId="{44BA54CB-22D6-4CF3-9EBF-5B2EF2E299D5}"/>
    <dgm:cxn modelId="{CEF87334-EB09-413D-9EF5-DE451FE48FFD}" type="presOf" srcId="{459AAEC8-08E0-48F6-AC57-31BC65EDB524}" destId="{D40286FF-C0C1-49C7-B5E6-4B67B71D2C75}" srcOrd="0" destOrd="0" presId="urn:microsoft.com/office/officeart/2005/8/layout/process2"/>
    <dgm:cxn modelId="{1D4A7536-96BD-4FB1-B904-7087C7DDF196}" type="presOf" srcId="{457E73EE-B784-4DBD-86CC-1B73CCAB045D}" destId="{A7A233EB-8B35-4F50-A743-A6D3BE0FBA45}" srcOrd="0" destOrd="0" presId="urn:microsoft.com/office/officeart/2005/8/layout/process2"/>
    <dgm:cxn modelId="{E96FB461-4445-4AEF-B182-E3ED9F7A549B}" srcId="{457E73EE-B784-4DBD-86CC-1B73CCAB045D}" destId="{81DB51C4-EE97-4EAB-8CD6-2C3634A4DFA6}" srcOrd="0" destOrd="0" parTransId="{28244DA0-C9ED-4AEA-B25F-459F5AD2419B}" sibTransId="{459AAEC8-08E0-48F6-AC57-31BC65EDB524}"/>
    <dgm:cxn modelId="{844F1691-65A6-4634-A5DB-A96600054FBB}" type="presOf" srcId="{459AAEC8-08E0-48F6-AC57-31BC65EDB524}" destId="{FED0D47E-4019-4555-BCD5-73F0209F1C86}" srcOrd="1" destOrd="0" presId="urn:microsoft.com/office/officeart/2005/8/layout/process2"/>
    <dgm:cxn modelId="{B2990AAF-9DB6-4D74-ACB3-E722351515EA}" type="presOf" srcId="{9FC1AF59-30D6-4033-8C2B-FD9C748A142E}" destId="{6079A13C-6715-4933-8A3F-1CD481670686}" srcOrd="1" destOrd="0" presId="urn:microsoft.com/office/officeart/2005/8/layout/process2"/>
    <dgm:cxn modelId="{5141A4AF-48DF-47B6-A82F-D7D5FAE9E4AF}" srcId="{457E73EE-B784-4DBD-86CC-1B73CCAB045D}" destId="{435A1BA4-4751-4B39-B8DA-612FCB388598}" srcOrd="1" destOrd="0" parTransId="{5EA8B0F7-92F3-46B8-B929-5DCE5DB923D9}" sibTransId="{9FC1AF59-30D6-4033-8C2B-FD9C748A142E}"/>
    <dgm:cxn modelId="{1C3B24CF-B842-486D-989F-3D8097BACDFC}" type="presOf" srcId="{435A1BA4-4751-4B39-B8DA-612FCB388598}" destId="{48BC179A-989E-4031-947E-86A6A1D2ECFF}" srcOrd="0" destOrd="0" presId="urn:microsoft.com/office/officeart/2005/8/layout/process2"/>
    <dgm:cxn modelId="{E5FE77D4-28E1-4AF3-8B87-A1C7A795B485}" type="presOf" srcId="{81DB51C4-EE97-4EAB-8CD6-2C3634A4DFA6}" destId="{1FE1FFC1-A3A3-4969-85BE-4B50B7259942}" srcOrd="0" destOrd="0" presId="urn:microsoft.com/office/officeart/2005/8/layout/process2"/>
    <dgm:cxn modelId="{28DB05DA-03DF-4CCE-8E9B-707666FDF38A}" type="presParOf" srcId="{A7A233EB-8B35-4F50-A743-A6D3BE0FBA45}" destId="{1FE1FFC1-A3A3-4969-85BE-4B50B7259942}" srcOrd="0" destOrd="0" presId="urn:microsoft.com/office/officeart/2005/8/layout/process2"/>
    <dgm:cxn modelId="{E3261BAE-894C-4CC7-B6DD-510FB71A0C3D}" type="presParOf" srcId="{A7A233EB-8B35-4F50-A743-A6D3BE0FBA45}" destId="{D40286FF-C0C1-49C7-B5E6-4B67B71D2C75}" srcOrd="1" destOrd="0" presId="urn:microsoft.com/office/officeart/2005/8/layout/process2"/>
    <dgm:cxn modelId="{E3045976-9A91-4CFB-AD38-A164A59C041F}" type="presParOf" srcId="{D40286FF-C0C1-49C7-B5E6-4B67B71D2C75}" destId="{FED0D47E-4019-4555-BCD5-73F0209F1C86}" srcOrd="0" destOrd="0" presId="urn:microsoft.com/office/officeart/2005/8/layout/process2"/>
    <dgm:cxn modelId="{668B7F49-EF31-43FB-8DD1-88ABC2E4C28D}" type="presParOf" srcId="{A7A233EB-8B35-4F50-A743-A6D3BE0FBA45}" destId="{48BC179A-989E-4031-947E-86A6A1D2ECFF}" srcOrd="2" destOrd="0" presId="urn:microsoft.com/office/officeart/2005/8/layout/process2"/>
    <dgm:cxn modelId="{C6C3FDA8-F10B-4B73-8807-51D6A2ED33E5}" type="presParOf" srcId="{A7A233EB-8B35-4F50-A743-A6D3BE0FBA45}" destId="{66EE2241-CE7A-4267-ABA1-C8A4AA2EE80C}" srcOrd="3" destOrd="0" presId="urn:microsoft.com/office/officeart/2005/8/layout/process2"/>
    <dgm:cxn modelId="{8D00E487-9338-45E4-926A-EF1590255812}" type="presParOf" srcId="{66EE2241-CE7A-4267-ABA1-C8A4AA2EE80C}" destId="{6079A13C-6715-4933-8A3F-1CD481670686}" srcOrd="0" destOrd="0" presId="urn:microsoft.com/office/officeart/2005/8/layout/process2"/>
    <dgm:cxn modelId="{B6A0791F-DA83-400C-B758-CF28B8250E18}" type="presParOf" srcId="{A7A233EB-8B35-4F50-A743-A6D3BE0FBA45}" destId="{231951DB-93DC-4D75-92A6-58BF925074A4}"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1FFC1-A3A3-4969-85BE-4B50B7259942}">
      <dsp:nvSpPr>
        <dsp:cNvPr id="0" name=""/>
        <dsp:cNvSpPr/>
      </dsp:nvSpPr>
      <dsp:spPr>
        <a:xfrm>
          <a:off x="324029" y="0"/>
          <a:ext cx="3261862" cy="60682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宋体" panose="02010600030101010101" pitchFamily="2" charset="-122"/>
              <a:ea typeface="宋体" panose="02010600030101010101" pitchFamily="2" charset="-122"/>
              <a:cs typeface="宋体" panose="02010600030101010101" pitchFamily="2" charset="-122"/>
            </a:rPr>
            <a:t>金属原子与其他原子形成配合物</a:t>
          </a:r>
          <a:endParaRPr lang="zh-CN" altLang="en-US" sz="1600" kern="1200" dirty="0"/>
        </a:p>
      </dsp:txBody>
      <dsp:txXfrm>
        <a:off x="341802" y="17773"/>
        <a:ext cx="3226316" cy="571276"/>
      </dsp:txXfrm>
    </dsp:sp>
    <dsp:sp modelId="{D40286FF-C0C1-49C7-B5E6-4B67B71D2C75}">
      <dsp:nvSpPr>
        <dsp:cNvPr id="0" name=""/>
        <dsp:cNvSpPr/>
      </dsp:nvSpPr>
      <dsp:spPr>
        <a:xfrm rot="5346467">
          <a:off x="1848255" y="621992"/>
          <a:ext cx="227585" cy="2730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5400000">
        <a:off x="1879596" y="644738"/>
        <a:ext cx="163841" cy="159310"/>
      </dsp:txXfrm>
    </dsp:sp>
    <dsp:sp modelId="{48BC179A-989E-4031-947E-86A6A1D2ECFF}">
      <dsp:nvSpPr>
        <dsp:cNvPr id="0" name=""/>
        <dsp:cNvSpPr/>
      </dsp:nvSpPr>
      <dsp:spPr>
        <a:xfrm>
          <a:off x="338994" y="910233"/>
          <a:ext cx="3260284" cy="60682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宋体" panose="02010600030101010101" pitchFamily="2" charset="-122"/>
              <a:ea typeface="宋体" panose="02010600030101010101" pitchFamily="2" charset="-122"/>
              <a:cs typeface="宋体" panose="02010600030101010101" pitchFamily="2" charset="-122"/>
            </a:rPr>
            <a:t>配合物配体与载体材料基团结合</a:t>
          </a:r>
          <a:endParaRPr lang="zh-CN" altLang="en-US" sz="1600" kern="1200" dirty="0"/>
        </a:p>
      </dsp:txBody>
      <dsp:txXfrm>
        <a:off x="356767" y="928006"/>
        <a:ext cx="3224738" cy="571276"/>
      </dsp:txXfrm>
    </dsp:sp>
    <dsp:sp modelId="{66EE2241-CE7A-4267-ABA1-C8A4AA2EE80C}">
      <dsp:nvSpPr>
        <dsp:cNvPr id="0" name=""/>
        <dsp:cNvSpPr/>
      </dsp:nvSpPr>
      <dsp:spPr>
        <a:xfrm rot="5400000">
          <a:off x="1855357" y="1532225"/>
          <a:ext cx="227558" cy="2730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5400000">
        <a:off x="1887216" y="1554981"/>
        <a:ext cx="163841" cy="159291"/>
      </dsp:txXfrm>
    </dsp:sp>
    <dsp:sp modelId="{231951DB-93DC-4D75-92A6-58BF925074A4}">
      <dsp:nvSpPr>
        <dsp:cNvPr id="0" name=""/>
        <dsp:cNvSpPr/>
      </dsp:nvSpPr>
      <dsp:spPr>
        <a:xfrm>
          <a:off x="338205" y="1820466"/>
          <a:ext cx="3261862" cy="606822"/>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宋体" panose="02010600030101010101" pitchFamily="2" charset="-122"/>
              <a:ea typeface="宋体" panose="02010600030101010101" pitchFamily="2" charset="-122"/>
              <a:cs typeface="宋体" panose="02010600030101010101" pitchFamily="2" charset="-122"/>
            </a:rPr>
            <a:t>去除多余配体基团</a:t>
          </a:r>
          <a:endParaRPr lang="zh-CN" altLang="en-US" sz="1600" kern="1200" dirty="0"/>
        </a:p>
      </dsp:txBody>
      <dsp:txXfrm>
        <a:off x="355978" y="1838239"/>
        <a:ext cx="3226316" cy="5712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C0803B-7EB2-4B7A-8579-2DC450D17604}" type="datetime1">
              <a:rPr lang="zh-CN" altLang="en-US" smtClean="0"/>
              <a:t>2020/11/18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0120ED-9BAF-4F26-B6C7-57CA82DF3782}"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a:lvl1pPr>
          </a:lstStyle>
          <a:p>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a:ea typeface="宋体" panose="02010600030101010101" pitchFamily="2" charset="-122"/>
              </a:defRPr>
            </a:lvl1pPr>
          </a:lstStyle>
          <a:p>
            <a:fld id="{64BCAE87-26AD-4C3C-B047-88504FA033A8}" type="datetime1">
              <a:rPr lang="zh-CN" altLang="en-US" smtClean="0"/>
              <a:t>2020/11/18</a:t>
            </a:fld>
            <a:endParaRPr lang="zh-CN" altLang="en-US"/>
          </a:p>
        </p:txBody>
      </p:sp>
      <p:sp>
        <p:nvSpPr>
          <p:cNvPr id="2052" name="幻灯片图像占位符 3"/>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r>
              <a:rPr lang="zh-CN" altLang="zh-CN"/>
              <a:t>单击此处编辑母版文本样式</a:t>
            </a:r>
          </a:p>
          <a:p>
            <a:r>
              <a:rPr lang="zh-CN" altLang="zh-CN"/>
              <a:t>第二级</a:t>
            </a:r>
          </a:p>
          <a:p>
            <a:r>
              <a:rPr lang="zh-CN" altLang="zh-CN"/>
              <a:t>第三级</a:t>
            </a:r>
          </a:p>
          <a:p>
            <a:r>
              <a:rPr lang="zh-CN" altLang="zh-CN"/>
              <a:t>第四级</a:t>
            </a:r>
          </a:p>
          <a:p>
            <a:r>
              <a:rPr lang="zh-CN" altLang="zh-CN"/>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a:lvl1pPr>
          </a:lstStyle>
          <a:p>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a:ea typeface="宋体" panose="02010600030101010101" pitchFamily="2" charset="-122"/>
              </a:defRPr>
            </a:lvl1pPr>
          </a:lstStyle>
          <a:p>
            <a:fld id="{9C0DBFA9-B617-4B31-B23E-8115C0937D0D}" type="slidenum">
              <a:rPr lang="zh-CN" altLang="en-US"/>
              <a:t>‹#›</a:t>
            </a:fld>
            <a:endParaRPr lang="zh-CN" altLang="en-US"/>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fld id="{64BCAE87-26AD-4C3C-B047-88504FA033A8}" type="datetime1">
              <a:rPr lang="zh-CN" altLang="en-US" smtClean="0"/>
              <a:t>2020/11/18</a:t>
            </a:fld>
            <a:endParaRPr lang="zh-CN" altLang="en-US"/>
          </a:p>
        </p:txBody>
      </p:sp>
      <p:sp>
        <p:nvSpPr>
          <p:cNvPr id="5" name="灯片编号占位符 4"/>
          <p:cNvSpPr>
            <a:spLocks noGrp="1"/>
          </p:cNvSpPr>
          <p:nvPr>
            <p:ph type="sldNum" sz="quarter" idx="5"/>
          </p:nvPr>
        </p:nvSpPr>
        <p:spPr/>
        <p:txBody>
          <a:bodyPr/>
          <a:lstStyle/>
          <a:p>
            <a:fld id="{9C0DBFA9-B617-4B31-B23E-8115C0937D0D}" type="slidenum">
              <a:rPr lang="zh-CN" altLang="en-US" smtClean="0"/>
              <a:t>4</a:t>
            </a:fld>
            <a:endParaRPr lang="zh-CN" altLang="en-US"/>
          </a:p>
        </p:txBody>
      </p:sp>
    </p:spTree>
    <p:extLst>
      <p:ext uri="{BB962C8B-B14F-4D97-AF65-F5344CB8AC3E}">
        <p14:creationId xmlns:p14="http://schemas.microsoft.com/office/powerpoint/2010/main" val="774816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fld id="{64BCAE87-26AD-4C3C-B047-88504FA033A8}" type="datetime1">
              <a:rPr lang="zh-CN" altLang="en-US" smtClean="0"/>
              <a:t>2020/11/18</a:t>
            </a:fld>
            <a:endParaRPr lang="zh-CN" altLang="en-US"/>
          </a:p>
        </p:txBody>
      </p:sp>
      <p:sp>
        <p:nvSpPr>
          <p:cNvPr id="5" name="灯片编号占位符 4"/>
          <p:cNvSpPr>
            <a:spLocks noGrp="1"/>
          </p:cNvSpPr>
          <p:nvPr>
            <p:ph type="sldNum" sz="quarter" idx="5"/>
          </p:nvPr>
        </p:nvSpPr>
        <p:spPr/>
        <p:txBody>
          <a:bodyPr/>
          <a:lstStyle/>
          <a:p>
            <a:fld id="{9C0DBFA9-B617-4B31-B23E-8115C0937D0D}" type="slidenum">
              <a:rPr lang="zh-CN" altLang="en-US" smtClean="0"/>
              <a:t>21</a:t>
            </a:fld>
            <a:endParaRPr lang="zh-CN" altLang="en-US"/>
          </a:p>
        </p:txBody>
      </p:sp>
    </p:spTree>
    <p:extLst>
      <p:ext uri="{BB962C8B-B14F-4D97-AF65-F5344CB8AC3E}">
        <p14:creationId xmlns:p14="http://schemas.microsoft.com/office/powerpoint/2010/main" val="56215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通过对比</a:t>
            </a:r>
            <a:r>
              <a:rPr lang="en-US" altLang="zh-CN" dirty="0"/>
              <a:t>CO</a:t>
            </a:r>
            <a:r>
              <a:rPr lang="zh-CN" altLang="en-US" dirty="0"/>
              <a:t>氧化反应前后的，单原子催化剂</a:t>
            </a:r>
            <a:r>
              <a:rPr lang="en-US" altLang="zh-CN" sz="1200" dirty="0">
                <a:latin typeface="Times New Roman" panose="02020603050405020304" charset="0"/>
                <a:ea typeface="宋体" panose="02010600030101010101" pitchFamily="2" charset="-122"/>
                <a:cs typeface="Times New Roman" panose="02020603050405020304" charset="0"/>
              </a:rPr>
              <a:t>Pt/</a:t>
            </a:r>
            <a:r>
              <a:rPr lang="en-US" altLang="zh-CN" sz="1200" dirty="0" err="1">
                <a:latin typeface="Times New Roman" panose="02020603050405020304" charset="0"/>
                <a:ea typeface="宋体" panose="02010600030101010101" pitchFamily="2" charset="-122"/>
                <a:cs typeface="Times New Roman" panose="02020603050405020304" charset="0"/>
              </a:rPr>
              <a:t>FeO</a:t>
            </a:r>
            <a:r>
              <a:rPr lang="en-US" altLang="zh-CN" sz="1200" baseline="-25000" dirty="0" err="1">
                <a:latin typeface="Times New Roman" panose="02020603050405020304" charset="0"/>
                <a:ea typeface="宋体" panose="02010600030101010101" pitchFamily="2" charset="-122"/>
                <a:cs typeface="Times New Roman" panose="02020603050405020304" charset="0"/>
              </a:rPr>
              <a:t>x</a:t>
            </a:r>
            <a:r>
              <a:rPr lang="zh-CN" altLang="en-US" sz="1200" baseline="0" dirty="0">
                <a:latin typeface="Times New Roman" panose="02020603050405020304" charset="0"/>
                <a:ea typeface="宋体" panose="02010600030101010101" pitchFamily="2" charset="-122"/>
                <a:cs typeface="Times New Roman" panose="02020603050405020304" charset="0"/>
              </a:rPr>
              <a:t>的高角度环形暗场（</a:t>
            </a:r>
            <a:r>
              <a:rPr lang="en-US" altLang="zh-CN" sz="1200" baseline="0" dirty="0">
                <a:latin typeface="Times New Roman" panose="02020603050405020304" charset="0"/>
                <a:ea typeface="宋体" panose="02010600030101010101" pitchFamily="2" charset="-122"/>
                <a:cs typeface="Times New Roman" panose="02020603050405020304" charset="0"/>
              </a:rPr>
              <a:t>HAADF</a:t>
            </a:r>
            <a:r>
              <a:rPr lang="zh-CN" altLang="en-US" sz="1200" baseline="0" dirty="0">
                <a:latin typeface="Times New Roman" panose="02020603050405020304" charset="0"/>
                <a:ea typeface="宋体" panose="02010600030101010101" pitchFamily="2" charset="-122"/>
                <a:cs typeface="Times New Roman" panose="02020603050405020304" charset="0"/>
              </a:rPr>
              <a:t>）照片可以发现，</a:t>
            </a:r>
            <a:r>
              <a:rPr lang="en-US" altLang="zh-CN" sz="1200" baseline="0" dirty="0">
                <a:latin typeface="Times New Roman" panose="02020603050405020304" charset="0"/>
                <a:ea typeface="宋体" panose="02010600030101010101" pitchFamily="2" charset="-122"/>
                <a:cs typeface="Times New Roman" panose="02020603050405020304" charset="0"/>
              </a:rPr>
              <a:t>CO</a:t>
            </a:r>
            <a:r>
              <a:rPr lang="zh-CN" altLang="en-US" sz="1200" baseline="0" dirty="0">
                <a:latin typeface="Times New Roman" panose="02020603050405020304" charset="0"/>
                <a:ea typeface="宋体" panose="02010600030101010101" pitchFamily="2" charset="-122"/>
                <a:cs typeface="Times New Roman" panose="02020603050405020304" charset="0"/>
              </a:rPr>
              <a:t>氧化反应前的载体</a:t>
            </a:r>
            <a:r>
              <a:rPr lang="en-US" altLang="zh-CN" sz="1200" baseline="0" dirty="0" err="1">
                <a:latin typeface="Times New Roman" panose="02020603050405020304" charset="0"/>
                <a:ea typeface="宋体" panose="02010600030101010101" pitchFamily="2" charset="-122"/>
                <a:cs typeface="Times New Roman" panose="02020603050405020304" charset="0"/>
              </a:rPr>
              <a:t>FeOx</a:t>
            </a:r>
            <a:r>
              <a:rPr lang="zh-CN" altLang="en-US" sz="1200" baseline="0" dirty="0">
                <a:latin typeface="Times New Roman" panose="02020603050405020304" charset="0"/>
                <a:ea typeface="宋体" panose="02010600030101010101" pitchFamily="2" charset="-122"/>
                <a:cs typeface="Times New Roman" panose="02020603050405020304" charset="0"/>
              </a:rPr>
              <a:t>表面上的</a:t>
            </a:r>
            <a:r>
              <a:rPr lang="en-US" altLang="zh-CN" sz="1200" baseline="0" dirty="0">
                <a:latin typeface="Times New Roman" panose="02020603050405020304" charset="0"/>
                <a:ea typeface="宋体" panose="02010600030101010101" pitchFamily="2" charset="-122"/>
                <a:cs typeface="Times New Roman" panose="02020603050405020304" charset="0"/>
              </a:rPr>
              <a:t>Pt</a:t>
            </a:r>
            <a:r>
              <a:rPr lang="zh-CN" altLang="en-US" sz="1200" baseline="0" dirty="0">
                <a:latin typeface="Times New Roman" panose="02020603050405020304" charset="0"/>
                <a:ea typeface="宋体" panose="02010600030101010101" pitchFamily="2" charset="-122"/>
                <a:cs typeface="Times New Roman" panose="02020603050405020304" charset="0"/>
              </a:rPr>
              <a:t>原子，较为均匀的分散在</a:t>
            </a:r>
            <a:r>
              <a:rPr lang="en-US" altLang="zh-CN" sz="1200" baseline="0" dirty="0" err="1">
                <a:latin typeface="Times New Roman" panose="02020603050405020304" charset="0"/>
                <a:ea typeface="宋体" panose="02010600030101010101" pitchFamily="2" charset="-122"/>
                <a:cs typeface="Times New Roman" panose="02020603050405020304" charset="0"/>
              </a:rPr>
              <a:t>FeOx</a:t>
            </a:r>
            <a:r>
              <a:rPr lang="zh-CN" altLang="en-US" sz="1200" baseline="0" dirty="0">
                <a:latin typeface="Times New Roman" panose="02020603050405020304" charset="0"/>
                <a:ea typeface="宋体" panose="02010600030101010101" pitchFamily="2" charset="-122"/>
                <a:cs typeface="Times New Roman" panose="02020603050405020304" charset="0"/>
              </a:rPr>
              <a:t>表面，且孤立的</a:t>
            </a:r>
            <a:r>
              <a:rPr lang="en-US" altLang="zh-CN" sz="1200" baseline="0" dirty="0">
                <a:latin typeface="Times New Roman" panose="02020603050405020304" charset="0"/>
                <a:ea typeface="宋体" panose="02010600030101010101" pitchFamily="2" charset="-122"/>
                <a:cs typeface="Times New Roman" panose="02020603050405020304" charset="0"/>
              </a:rPr>
              <a:t>Pt</a:t>
            </a:r>
            <a:r>
              <a:rPr lang="zh-CN" altLang="en-US" sz="1200" baseline="0" dirty="0">
                <a:latin typeface="Times New Roman" panose="02020603050405020304" charset="0"/>
                <a:ea typeface="宋体" panose="02010600030101010101" pitchFamily="2" charset="-122"/>
                <a:cs typeface="Times New Roman" panose="02020603050405020304" charset="0"/>
              </a:rPr>
              <a:t>原子精准地占据的</a:t>
            </a:r>
            <a:r>
              <a:rPr lang="en-US" altLang="zh-CN" sz="1200" baseline="0" dirty="0">
                <a:latin typeface="Times New Roman" panose="02020603050405020304" charset="0"/>
                <a:ea typeface="宋体" panose="02010600030101010101" pitchFamily="2" charset="-122"/>
                <a:cs typeface="Times New Roman" panose="02020603050405020304" charset="0"/>
              </a:rPr>
              <a:t>Fe</a:t>
            </a:r>
            <a:r>
              <a:rPr lang="zh-CN" altLang="en-US" sz="1200" baseline="0" dirty="0">
                <a:latin typeface="Times New Roman" panose="02020603050405020304" charset="0"/>
                <a:ea typeface="宋体" panose="02010600030101010101" pitchFamily="2" charset="-122"/>
                <a:cs typeface="Times New Roman" panose="02020603050405020304" charset="0"/>
              </a:rPr>
              <a:t>原子的位置，表明</a:t>
            </a:r>
            <a:r>
              <a:rPr lang="en-US" altLang="zh-CN" sz="1200" baseline="0" dirty="0">
                <a:latin typeface="Times New Roman" panose="02020603050405020304" charset="0"/>
                <a:ea typeface="宋体" panose="02010600030101010101" pitchFamily="2" charset="-122"/>
                <a:cs typeface="Times New Roman" panose="02020603050405020304" charset="0"/>
              </a:rPr>
              <a:t>Sample A</a:t>
            </a:r>
            <a:r>
              <a:rPr lang="zh-CN" altLang="en-US" sz="1200" baseline="0" dirty="0">
                <a:latin typeface="Times New Roman" panose="02020603050405020304" charset="0"/>
                <a:ea typeface="宋体" panose="02010600030101010101" pitchFamily="2" charset="-122"/>
                <a:cs typeface="Times New Roman" panose="02020603050405020304" charset="0"/>
              </a:rPr>
              <a:t>确实为单原子催化剂；而使用过的</a:t>
            </a:r>
            <a:r>
              <a:rPr lang="en-US" altLang="zh-CN" sz="1200" baseline="0" dirty="0">
                <a:latin typeface="Times New Roman" panose="02020603050405020304" charset="0"/>
                <a:ea typeface="宋体" panose="02010600030101010101" pitchFamily="2" charset="-122"/>
                <a:cs typeface="Times New Roman" panose="02020603050405020304" charset="0"/>
              </a:rPr>
              <a:t>Sample A</a:t>
            </a:r>
            <a:r>
              <a:rPr lang="zh-CN" altLang="en-US" sz="1200" baseline="0" dirty="0">
                <a:latin typeface="Times New Roman" panose="02020603050405020304" charset="0"/>
                <a:ea typeface="宋体" panose="02010600030101010101" pitchFamily="2" charset="-122"/>
                <a:cs typeface="Times New Roman" panose="02020603050405020304" charset="0"/>
              </a:rPr>
              <a:t>中的</a:t>
            </a:r>
            <a:r>
              <a:rPr lang="en-US" altLang="zh-CN" sz="1200" baseline="0" dirty="0">
                <a:latin typeface="Times New Roman" panose="02020603050405020304" charset="0"/>
                <a:ea typeface="宋体" panose="02010600030101010101" pitchFamily="2" charset="-122"/>
                <a:cs typeface="Times New Roman" panose="02020603050405020304" charset="0"/>
              </a:rPr>
              <a:t>Pt</a:t>
            </a:r>
            <a:r>
              <a:rPr lang="zh-CN" altLang="en-US" sz="1200" baseline="0" dirty="0">
                <a:latin typeface="Times New Roman" panose="02020603050405020304" charset="0"/>
                <a:ea typeface="宋体" panose="02010600030101010101" pitchFamily="2" charset="-122"/>
                <a:cs typeface="Times New Roman" panose="02020603050405020304" charset="0"/>
              </a:rPr>
              <a:t>原子依然为孤立的，这也是一个直接证据证明单原子催化剂</a:t>
            </a:r>
            <a:r>
              <a:rPr lang="en-US" altLang="zh-CN" sz="1200" dirty="0">
                <a:latin typeface="Times New Roman" panose="02020603050405020304" charset="0"/>
                <a:ea typeface="宋体" panose="02010600030101010101" pitchFamily="2" charset="-122"/>
                <a:cs typeface="Times New Roman" panose="02020603050405020304" charset="0"/>
              </a:rPr>
              <a:t>Pt/</a:t>
            </a:r>
            <a:r>
              <a:rPr lang="en-US" altLang="zh-CN" sz="1200" dirty="0" err="1">
                <a:latin typeface="Times New Roman" panose="02020603050405020304" charset="0"/>
                <a:ea typeface="宋体" panose="02010600030101010101" pitchFamily="2" charset="-122"/>
                <a:cs typeface="Times New Roman" panose="02020603050405020304" charset="0"/>
              </a:rPr>
              <a:t>FeO</a:t>
            </a:r>
            <a:r>
              <a:rPr lang="en-US" altLang="zh-CN" sz="1200" baseline="-25000" dirty="0" err="1">
                <a:latin typeface="Times New Roman" panose="02020603050405020304" charset="0"/>
                <a:ea typeface="宋体" panose="02010600030101010101" pitchFamily="2" charset="-122"/>
                <a:cs typeface="Times New Roman" panose="02020603050405020304" charset="0"/>
              </a:rPr>
              <a:t>x</a:t>
            </a:r>
            <a:r>
              <a:rPr lang="zh-CN" altLang="en-US" sz="1200" baseline="0" dirty="0">
                <a:latin typeface="Times New Roman" panose="02020603050405020304" charset="0"/>
                <a:ea typeface="宋体" panose="02010600030101010101" pitchFamily="2" charset="-122"/>
                <a:cs typeface="Times New Roman" panose="02020603050405020304" charset="0"/>
              </a:rPr>
              <a:t>不会在</a:t>
            </a:r>
            <a:r>
              <a:rPr lang="en-US" altLang="zh-CN" sz="1200" baseline="0" dirty="0">
                <a:latin typeface="Times New Roman" panose="02020603050405020304" charset="0"/>
                <a:ea typeface="宋体" panose="02010600030101010101" pitchFamily="2" charset="-122"/>
                <a:cs typeface="Times New Roman" panose="02020603050405020304" charset="0"/>
              </a:rPr>
              <a:t>CO</a:t>
            </a:r>
            <a:r>
              <a:rPr lang="zh-CN" altLang="en-US" sz="1200" baseline="0" dirty="0">
                <a:latin typeface="Times New Roman" panose="02020603050405020304" charset="0"/>
                <a:ea typeface="宋体" panose="02010600030101010101" pitchFamily="2" charset="-122"/>
                <a:cs typeface="Times New Roman" panose="02020603050405020304" charset="0"/>
              </a:rPr>
              <a:t>氧化反应中发生聚集，性质稳定</a:t>
            </a:r>
            <a:endParaRPr lang="en-US" altLang="zh-CN" sz="1200" baseline="0" dirty="0">
              <a:latin typeface="Times New Roman" panose="02020603050405020304" charset="0"/>
              <a:ea typeface="宋体" panose="02010600030101010101" pitchFamily="2" charset="-122"/>
              <a:cs typeface="Times New Roman" panose="02020603050405020304" charset="0"/>
            </a:endParaRPr>
          </a:p>
          <a:p>
            <a:endParaRPr lang="zh-CN" altLang="en-US" dirty="0"/>
          </a:p>
        </p:txBody>
      </p:sp>
      <p:sp>
        <p:nvSpPr>
          <p:cNvPr id="4" name="日期占位符 3"/>
          <p:cNvSpPr>
            <a:spLocks noGrp="1"/>
          </p:cNvSpPr>
          <p:nvPr>
            <p:ph type="dt" idx="1"/>
          </p:nvPr>
        </p:nvSpPr>
        <p:spPr/>
        <p:txBody>
          <a:bodyPr/>
          <a:lstStyle/>
          <a:p>
            <a:fld id="{64BCAE87-26AD-4C3C-B047-88504FA033A8}" type="datetime1">
              <a:rPr lang="zh-CN" altLang="en-US" smtClean="0"/>
              <a:t>2020/11/18</a:t>
            </a:fld>
            <a:endParaRPr lang="zh-CN" altLang="en-US"/>
          </a:p>
        </p:txBody>
      </p:sp>
      <p:sp>
        <p:nvSpPr>
          <p:cNvPr id="5" name="灯片编号占位符 4"/>
          <p:cNvSpPr>
            <a:spLocks noGrp="1"/>
          </p:cNvSpPr>
          <p:nvPr>
            <p:ph type="sldNum" sz="quarter" idx="5"/>
          </p:nvPr>
        </p:nvSpPr>
        <p:spPr/>
        <p:txBody>
          <a:bodyPr/>
          <a:lstStyle/>
          <a:p>
            <a:fld id="{9C0DBFA9-B617-4B31-B23E-8115C0937D0D}" type="slidenum">
              <a:rPr lang="zh-CN" altLang="en-US" smtClean="0"/>
              <a:t>22</a:t>
            </a:fld>
            <a:endParaRPr lang="zh-CN" altLang="en-US"/>
          </a:p>
        </p:txBody>
      </p:sp>
    </p:spTree>
    <p:extLst>
      <p:ext uri="{BB962C8B-B14F-4D97-AF65-F5344CB8AC3E}">
        <p14:creationId xmlns:p14="http://schemas.microsoft.com/office/powerpoint/2010/main" val="17755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氧化反应在净化空气和燃料电池应用中至关重要，在基础研究和环境保护中扮演重要角色，将单原子催化剂应用于</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氧化反应可以最大限度的提高原子利用率，降低反应成本，且单原子还能提高特定产物（</a:t>
            </a:r>
            <a:r>
              <a:rPr lang="en-US" altLang="zh-CN" sz="1800" dirty="0">
                <a:solidFill>
                  <a:srgbClr val="000000"/>
                </a:solidFill>
                <a:latin typeface="微软雅黑" panose="020B0503020204020204" pitchFamily="34" charset="-122"/>
                <a:ea typeface="微软雅黑" panose="020B0503020204020204" pitchFamily="34" charset="-122"/>
              </a:rPr>
              <a:t>CO2</a:t>
            </a:r>
            <a:r>
              <a:rPr lang="zh-CN" altLang="en-US" sz="1800" dirty="0">
                <a:solidFill>
                  <a:srgbClr val="000000"/>
                </a:solidFill>
                <a:latin typeface="微软雅黑" panose="020B0503020204020204" pitchFamily="34" charset="-122"/>
                <a:ea typeface="微软雅黑" panose="020B0503020204020204" pitchFamily="34" charset="-122"/>
              </a:rPr>
              <a:t>）的选择性。</a:t>
            </a:r>
            <a:endParaRPr lang="en-US" altLang="zh-CN" dirty="0"/>
          </a:p>
          <a:p>
            <a:endParaRPr lang="en-US" altLang="zh-CN" dirty="0"/>
          </a:p>
          <a:p>
            <a:r>
              <a:rPr lang="zh-CN" altLang="en-US" dirty="0"/>
              <a:t>这张表是三种不同的催化剂：以</a:t>
            </a:r>
            <a:r>
              <a:rPr lang="en-US" altLang="zh-CN" dirty="0" err="1"/>
              <a:t>FeOx</a:t>
            </a:r>
            <a:r>
              <a:rPr lang="zh-CN" altLang="en-US" dirty="0"/>
              <a:t>为载体，</a:t>
            </a:r>
            <a:r>
              <a:rPr lang="en-US" altLang="zh-CN" dirty="0"/>
              <a:t>Pt</a:t>
            </a:r>
            <a:r>
              <a:rPr lang="zh-CN" altLang="en-US" dirty="0"/>
              <a:t>为单原子制备而成的单原子催化剂</a:t>
            </a:r>
            <a:r>
              <a:rPr lang="en-US" altLang="zh-CN" dirty="0"/>
              <a:t>sample A</a:t>
            </a:r>
            <a:r>
              <a:rPr lang="zh-CN" altLang="en-US" dirty="0"/>
              <a:t>；以</a:t>
            </a:r>
            <a:r>
              <a:rPr lang="en-US" altLang="zh-CN" dirty="0" err="1"/>
              <a:t>FeOx</a:t>
            </a:r>
            <a:r>
              <a:rPr lang="zh-CN" altLang="en-US" dirty="0"/>
              <a:t>为载体，</a:t>
            </a:r>
            <a:r>
              <a:rPr lang="en-US" altLang="zh-CN" dirty="0"/>
              <a:t>Pt</a:t>
            </a:r>
            <a:r>
              <a:rPr lang="zh-CN" altLang="en-US" dirty="0"/>
              <a:t>形成团簇制备而成的催化剂</a:t>
            </a:r>
            <a:r>
              <a:rPr lang="en-US" altLang="zh-CN" dirty="0"/>
              <a:t>sample B</a:t>
            </a:r>
            <a:r>
              <a:rPr lang="zh-CN" altLang="en-US" dirty="0"/>
              <a:t>；以及目前常用于</a:t>
            </a:r>
            <a:r>
              <a:rPr lang="en-US" altLang="zh-CN" dirty="0"/>
              <a:t>CO</a:t>
            </a:r>
            <a:r>
              <a:rPr lang="zh-CN" altLang="en-US" dirty="0"/>
              <a:t>氧化反应的催化剂</a:t>
            </a:r>
            <a:r>
              <a:rPr lang="en-US" altLang="zh-CN" dirty="0"/>
              <a:t>Au/Fe2O3</a:t>
            </a:r>
            <a:r>
              <a:rPr lang="zh-CN" altLang="en-US" dirty="0"/>
              <a:t>，加入</a:t>
            </a:r>
            <a:r>
              <a:rPr lang="en-US" altLang="zh-CN" dirty="0"/>
              <a:t>CO</a:t>
            </a:r>
            <a:r>
              <a:rPr lang="zh-CN" altLang="en-US" dirty="0"/>
              <a:t>氧化和</a:t>
            </a:r>
            <a:r>
              <a:rPr lang="en-US" altLang="zh-CN" dirty="0"/>
              <a:t>PROX</a:t>
            </a:r>
            <a:r>
              <a:rPr lang="zh-CN" altLang="en-US" dirty="0"/>
              <a:t>反应（在</a:t>
            </a:r>
            <a:r>
              <a:rPr lang="en-US" altLang="zh-CN" dirty="0"/>
              <a:t>H2</a:t>
            </a:r>
            <a:r>
              <a:rPr lang="zh-CN" altLang="en-US" dirty="0"/>
              <a:t>中的</a:t>
            </a:r>
            <a:r>
              <a:rPr lang="en-US" altLang="zh-CN" dirty="0"/>
              <a:t>CO</a:t>
            </a:r>
            <a:r>
              <a:rPr lang="zh-CN" altLang="en-US" dirty="0"/>
              <a:t>优先氧化反应）后，各反应的反应速率以及转换频率（</a:t>
            </a:r>
            <a:r>
              <a:rPr lang="en-US" altLang="zh-CN" dirty="0"/>
              <a:t>TOFs</a:t>
            </a:r>
            <a:r>
              <a:rPr lang="zh-CN" altLang="en-US" dirty="0"/>
              <a:t>）对比。可以发现，在同种反应条件下，加入</a:t>
            </a:r>
            <a:r>
              <a:rPr lang="en-US" altLang="zh-CN" dirty="0"/>
              <a:t>sample A</a:t>
            </a:r>
            <a:r>
              <a:rPr lang="zh-CN" altLang="en-US" dirty="0"/>
              <a:t>的无论是</a:t>
            </a:r>
            <a:r>
              <a:rPr lang="en-US" altLang="zh-CN" dirty="0"/>
              <a:t>CO</a:t>
            </a:r>
            <a:r>
              <a:rPr lang="zh-CN" altLang="en-US" dirty="0"/>
              <a:t>氧化还是</a:t>
            </a:r>
            <a:r>
              <a:rPr lang="en-US" altLang="zh-CN" dirty="0"/>
              <a:t>PROX</a:t>
            </a:r>
            <a:r>
              <a:rPr lang="zh-CN" altLang="en-US" dirty="0"/>
              <a:t>反应，其反应速率及转换频率都要远高于另外两种催化剂参与的反应。</a:t>
            </a:r>
          </a:p>
        </p:txBody>
      </p:sp>
      <p:sp>
        <p:nvSpPr>
          <p:cNvPr id="4" name="灯片编号占位符 3"/>
          <p:cNvSpPr>
            <a:spLocks noGrp="1"/>
          </p:cNvSpPr>
          <p:nvPr>
            <p:ph type="sldNum" sz="quarter" idx="5"/>
          </p:nvPr>
        </p:nvSpPr>
        <p:spPr/>
        <p:txBody>
          <a:bodyPr/>
          <a:lstStyle/>
          <a:p>
            <a:fld id="{BB7C381A-ED2C-453E-A6E3-9C3B2D63C304}" type="slidenum">
              <a:rPr lang="zh-CN" altLang="en-US" smtClean="0"/>
              <a:t>23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通过在</a:t>
            </a:r>
            <a:r>
              <a:rPr lang="en-US" altLang="zh-CN" dirty="0"/>
              <a:t>80</a:t>
            </a:r>
            <a:r>
              <a:rPr lang="zh-CN" altLang="en-US" dirty="0"/>
              <a:t>℃的</a:t>
            </a:r>
            <a:r>
              <a:rPr lang="en-US" altLang="zh-CN" dirty="0"/>
              <a:t>PROX</a:t>
            </a:r>
            <a:r>
              <a:rPr lang="zh-CN" altLang="en-US" dirty="0"/>
              <a:t>反应中，</a:t>
            </a:r>
            <a:r>
              <a:rPr lang="en-US" altLang="zh-CN" dirty="0"/>
              <a:t>CO</a:t>
            </a:r>
            <a:r>
              <a:rPr lang="zh-CN" altLang="en-US" dirty="0"/>
              <a:t>转化率与选择性随时间变化关系可以看出，以</a:t>
            </a:r>
            <a:r>
              <a:rPr lang="en-US" altLang="zh-CN" dirty="0" err="1"/>
              <a:t>FeOx</a:t>
            </a:r>
            <a:r>
              <a:rPr lang="zh-CN" altLang="en-US" dirty="0"/>
              <a:t>为载体的单原子</a:t>
            </a:r>
            <a:r>
              <a:rPr lang="en-US" altLang="zh-CN" dirty="0"/>
              <a:t>Pt</a:t>
            </a:r>
            <a:r>
              <a:rPr lang="zh-CN" altLang="en-US" dirty="0"/>
              <a:t>催化剂具有很优异的稳定性，即便在反应已经进行了</a:t>
            </a:r>
            <a:r>
              <a:rPr lang="en-US" altLang="zh-CN" dirty="0"/>
              <a:t>1000min</a:t>
            </a:r>
            <a:r>
              <a:rPr lang="zh-CN" altLang="en-US" dirty="0"/>
              <a:t>，其</a:t>
            </a:r>
            <a:r>
              <a:rPr lang="en-US" altLang="zh-CN" dirty="0"/>
              <a:t>CO</a:t>
            </a:r>
            <a:r>
              <a:rPr lang="zh-CN" altLang="en-US" dirty="0"/>
              <a:t>转化率与选择性依然保持一个常数且没有发生衰减，这就意味着单原子</a:t>
            </a:r>
            <a:r>
              <a:rPr lang="en-US" altLang="zh-CN" dirty="0"/>
              <a:t>Pt</a:t>
            </a:r>
            <a:r>
              <a:rPr lang="zh-CN" altLang="en-US" dirty="0"/>
              <a:t>并没有在反应的过程中发生聚集，另外还能看出加入单原子</a:t>
            </a:r>
            <a:r>
              <a:rPr lang="en-US" altLang="zh-CN" dirty="0"/>
              <a:t>Pt</a:t>
            </a:r>
            <a:r>
              <a:rPr lang="zh-CN" altLang="en-US" dirty="0"/>
              <a:t>催化剂的反应，其</a:t>
            </a:r>
            <a:r>
              <a:rPr lang="en-US" altLang="zh-CN" dirty="0"/>
              <a:t>CO</a:t>
            </a:r>
            <a:r>
              <a:rPr lang="zh-CN" altLang="en-US" dirty="0"/>
              <a:t>转化率与选择性总是高于其他反应下的，表示单原子催化剂的加入使得更多的</a:t>
            </a:r>
            <a:r>
              <a:rPr lang="en-US" altLang="zh-CN" dirty="0"/>
              <a:t>CO</a:t>
            </a:r>
            <a:r>
              <a:rPr lang="zh-CN" altLang="en-US" dirty="0"/>
              <a:t>参与了</a:t>
            </a:r>
            <a:r>
              <a:rPr lang="en-US" altLang="zh-CN" dirty="0"/>
              <a:t>CO</a:t>
            </a:r>
            <a:r>
              <a:rPr lang="zh-CN" altLang="en-US" dirty="0"/>
              <a:t>氧化反应。</a:t>
            </a:r>
            <a:endParaRPr lang="en-US" altLang="zh-CN" dirty="0"/>
          </a:p>
        </p:txBody>
      </p:sp>
      <p:sp>
        <p:nvSpPr>
          <p:cNvPr id="4" name="灯片编号占位符 3"/>
          <p:cNvSpPr>
            <a:spLocks noGrp="1"/>
          </p:cNvSpPr>
          <p:nvPr>
            <p:ph type="sldNum" sz="quarter" idx="5"/>
          </p:nvPr>
        </p:nvSpPr>
        <p:spPr/>
        <p:txBody>
          <a:bodyPr/>
          <a:lstStyle/>
          <a:p>
            <a:fld id="{BB7C381A-ED2C-453E-A6E3-9C3B2D63C304}" type="slidenum">
              <a:rPr lang="zh-CN" altLang="en-US" smtClean="0"/>
              <a:t>24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左图是</a:t>
            </a:r>
            <a:r>
              <a:rPr lang="en-US" altLang="zh-CN" dirty="0"/>
              <a:t>CO</a:t>
            </a:r>
            <a:r>
              <a:rPr lang="zh-CN" altLang="en-US" dirty="0"/>
              <a:t>氧化反应前后</a:t>
            </a:r>
            <a:r>
              <a:rPr lang="en-US" altLang="zh-CN" dirty="0"/>
              <a:t>Sample A</a:t>
            </a:r>
            <a:r>
              <a:rPr lang="zh-CN" altLang="en-US" dirty="0"/>
              <a:t>的</a:t>
            </a:r>
            <a:r>
              <a:rPr lang="en-US" altLang="zh-CN" sz="1800" dirty="0">
                <a:solidFill>
                  <a:srgbClr val="000000"/>
                </a:solidFill>
                <a:latin typeface="Segoe UI" panose="020B0502040204020203" pitchFamily="34" charset="0"/>
              </a:rPr>
              <a:t>X</a:t>
            </a:r>
            <a:r>
              <a:rPr lang="zh-CN" altLang="en-US" sz="1800" dirty="0">
                <a:solidFill>
                  <a:srgbClr val="000000"/>
                </a:solidFill>
                <a:latin typeface="微软雅黑" panose="020B0503020204020204" pitchFamily="34" charset="-122"/>
                <a:ea typeface="微软雅黑" panose="020B0503020204020204" pitchFamily="34" charset="-122"/>
              </a:rPr>
              <a:t>射线吸收近边缘结构（</a:t>
            </a:r>
            <a:r>
              <a:rPr lang="en-US" altLang="zh-CN" sz="1800" dirty="0">
                <a:solidFill>
                  <a:srgbClr val="000000"/>
                </a:solidFill>
                <a:latin typeface="微软雅黑" panose="020B0503020204020204" pitchFamily="34" charset="-122"/>
                <a:ea typeface="微软雅黑" panose="020B0503020204020204" pitchFamily="34" charset="-122"/>
              </a:rPr>
              <a:t>XANES</a:t>
            </a:r>
            <a:r>
              <a:rPr lang="zh-CN" altLang="en-US" sz="1800" dirty="0">
                <a:solidFill>
                  <a:srgbClr val="000000"/>
                </a:solidFill>
                <a:latin typeface="微软雅黑" panose="020B0503020204020204" pitchFamily="34" charset="-122"/>
                <a:ea typeface="微软雅黑" panose="020B0503020204020204" pitchFamily="34" charset="-122"/>
              </a:rPr>
              <a:t>）谱，曲线的强度反映的是</a:t>
            </a:r>
            <a:r>
              <a:rPr lang="en-US" altLang="zh-CN" sz="1800" dirty="0">
                <a:solidFill>
                  <a:srgbClr val="000000"/>
                </a:solidFill>
                <a:latin typeface="微软雅黑" panose="020B0503020204020204" pitchFamily="34" charset="-122"/>
                <a:ea typeface="微软雅黑" panose="020B0503020204020204" pitchFamily="34" charset="-122"/>
              </a:rPr>
              <a:t>Sample A</a:t>
            </a:r>
            <a:r>
              <a:rPr lang="zh-CN" altLang="en-US" sz="1800" dirty="0">
                <a:solidFill>
                  <a:srgbClr val="000000"/>
                </a:solidFill>
                <a:latin typeface="微软雅黑" panose="020B0503020204020204" pitchFamily="34" charset="-122"/>
                <a:ea typeface="微软雅黑" panose="020B0503020204020204" pitchFamily="34" charset="-122"/>
              </a:rPr>
              <a:t>中的</a:t>
            </a:r>
            <a:r>
              <a:rPr lang="en-US" altLang="zh-CN" sz="1800" dirty="0">
                <a:solidFill>
                  <a:srgbClr val="000000"/>
                </a:solidFill>
                <a:latin typeface="微软雅黑" panose="020B0503020204020204" pitchFamily="34" charset="-122"/>
                <a:ea typeface="微软雅黑" panose="020B0503020204020204" pitchFamily="34" charset="-122"/>
              </a:rPr>
              <a:t>Pt</a:t>
            </a:r>
            <a:r>
              <a:rPr lang="zh-CN" altLang="en-US" sz="1800" dirty="0">
                <a:solidFill>
                  <a:srgbClr val="000000"/>
                </a:solidFill>
                <a:latin typeface="微软雅黑" panose="020B0503020204020204" pitchFamily="34" charset="-122"/>
                <a:ea typeface="微软雅黑" panose="020B0503020204020204" pitchFamily="34" charset="-122"/>
              </a:rPr>
              <a:t>原子在</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氧化反应前后的氧化状态，可以发现</a:t>
            </a:r>
            <a:r>
              <a:rPr lang="en-US" altLang="zh-CN" sz="1800" b="0" i="0" u="none" strike="noStrike" baseline="0" dirty="0">
                <a:latin typeface="AdvOTea1a7398"/>
              </a:rPr>
              <a:t>PtO2 </a:t>
            </a:r>
            <a:r>
              <a:rPr lang="zh-CN" altLang="en-US" sz="1800" b="0" i="0" u="none" strike="noStrike" baseline="0" dirty="0">
                <a:latin typeface="AdvPS7DA6"/>
              </a:rPr>
              <a:t>＞</a:t>
            </a:r>
            <a:r>
              <a:rPr lang="en-US" altLang="zh-CN" sz="1800" b="0" i="0" u="none" strike="noStrike" baseline="0" dirty="0">
                <a:latin typeface="AdvOTea1a7398"/>
              </a:rPr>
              <a:t>sample A (used)</a:t>
            </a:r>
            <a:r>
              <a:rPr lang="zh-CN" altLang="en-US" sz="1800" b="0" i="0" u="none" strike="noStrike" baseline="0" dirty="0">
                <a:latin typeface="AdvPS7DA6"/>
              </a:rPr>
              <a:t>＞</a:t>
            </a:r>
            <a:r>
              <a:rPr lang="en-US" altLang="zh-CN" sz="1800" b="0" i="0" u="none" strike="noStrike" baseline="0" dirty="0">
                <a:latin typeface="AdvOTea1a7398"/>
              </a:rPr>
              <a:t>sample A </a:t>
            </a:r>
            <a:r>
              <a:rPr lang="zh-CN" altLang="en-US" sz="1800" b="0" i="0" u="none" strike="noStrike" baseline="0" dirty="0">
                <a:latin typeface="AdvPS7DA6"/>
              </a:rPr>
              <a:t>＞</a:t>
            </a:r>
            <a:r>
              <a:rPr lang="en-US" altLang="zh-CN" sz="1800" b="0" i="0" u="none" strike="noStrike" baseline="0" dirty="0">
                <a:latin typeface="AdvOTea1a7398"/>
              </a:rPr>
              <a:t>Pt foil</a:t>
            </a:r>
            <a:r>
              <a:rPr lang="zh-CN" altLang="en-US" sz="1800" b="0" i="0" u="none" strike="noStrike" baseline="0" dirty="0">
                <a:latin typeface="AdvOTea1a7398"/>
              </a:rPr>
              <a:t>，可以说明两件事，一是</a:t>
            </a:r>
            <a:r>
              <a:rPr lang="en-US" altLang="zh-CN" sz="1800" b="0" i="0" u="none" strike="noStrike" baseline="0" dirty="0">
                <a:latin typeface="AdvOTea1a7398"/>
              </a:rPr>
              <a:t>sample A</a:t>
            </a:r>
            <a:r>
              <a:rPr lang="zh-CN" altLang="en-US" sz="1800" b="0" i="0" u="none" strike="noStrike" baseline="0" dirty="0">
                <a:latin typeface="AdvOTea1a7398"/>
              </a:rPr>
              <a:t>中的</a:t>
            </a:r>
            <a:r>
              <a:rPr lang="en-US" altLang="zh-CN" sz="1800" b="0" i="0" u="none" strike="noStrike" baseline="0" dirty="0">
                <a:latin typeface="AdvOTea1a7398"/>
              </a:rPr>
              <a:t>Pt</a:t>
            </a:r>
            <a:r>
              <a:rPr lang="zh-CN" altLang="en-US" sz="1800" b="0" i="0" u="none" strike="noStrike" baseline="0" dirty="0">
                <a:latin typeface="AdvOTea1a7398"/>
              </a:rPr>
              <a:t>原子带正电，二是随着反应的进行，单原子</a:t>
            </a:r>
            <a:r>
              <a:rPr lang="en-US" altLang="zh-CN" sz="1800" b="0" i="0" u="none" strike="noStrike" baseline="0" dirty="0">
                <a:latin typeface="AdvOTea1a7398"/>
              </a:rPr>
              <a:t>Pt</a:t>
            </a:r>
            <a:r>
              <a:rPr lang="zh-CN" altLang="en-US" sz="1800" b="0" i="0" u="none" strike="noStrike" baseline="0" dirty="0">
                <a:latin typeface="AdvOTea1a7398"/>
              </a:rPr>
              <a:t>会被氧化。</a:t>
            </a:r>
            <a:endParaRPr lang="en-US" altLang="zh-CN" sz="1800" b="0" i="0" u="none" strike="noStrike" baseline="0" dirty="0">
              <a:latin typeface="AdvOTea1a7398"/>
            </a:endParaRPr>
          </a:p>
          <a:p>
            <a:endParaRPr lang="en-US" altLang="zh-CN" sz="1800" dirty="0">
              <a:solidFill>
                <a:srgbClr val="000000"/>
              </a:solidFill>
              <a:latin typeface="微软雅黑" panose="020B0503020204020204" pitchFamily="34" charset="-122"/>
              <a:ea typeface="微软雅黑" panose="020B0503020204020204" pitchFamily="34" charset="-122"/>
            </a:endParaRPr>
          </a:p>
          <a:p>
            <a:r>
              <a:rPr lang="zh-CN" altLang="en-US" sz="1800" dirty="0">
                <a:solidFill>
                  <a:srgbClr val="000000"/>
                </a:solidFill>
                <a:latin typeface="微软雅黑" panose="020B0503020204020204" pitchFamily="34" charset="-122"/>
                <a:ea typeface="微软雅黑" panose="020B0503020204020204" pitchFamily="34" charset="-122"/>
              </a:rPr>
              <a:t>右图是关于样品</a:t>
            </a:r>
            <a:r>
              <a:rPr lang="en-US" altLang="zh-CN" sz="1800" dirty="0">
                <a:solidFill>
                  <a:srgbClr val="000000"/>
                </a:solidFill>
                <a:latin typeface="微软雅黑" panose="020B0503020204020204" pitchFamily="34" charset="-122"/>
                <a:ea typeface="微软雅黑" panose="020B0503020204020204" pitchFamily="34" charset="-122"/>
              </a:rPr>
              <a:t>A</a:t>
            </a:r>
            <a:r>
              <a:rPr lang="zh-CN" altLang="en-US" sz="1800" dirty="0">
                <a:solidFill>
                  <a:srgbClr val="000000"/>
                </a:solidFill>
                <a:latin typeface="微软雅黑" panose="020B0503020204020204" pitchFamily="34" charset="-122"/>
                <a:ea typeface="微软雅黑" panose="020B0503020204020204" pitchFamily="34" charset="-122"/>
              </a:rPr>
              <a:t>对</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吸附，在</a:t>
            </a:r>
            <a:r>
              <a:rPr lang="en-US" altLang="zh-CN" sz="1800" dirty="0">
                <a:solidFill>
                  <a:srgbClr val="000000"/>
                </a:solidFill>
                <a:latin typeface="微软雅黑" panose="020B0503020204020204" pitchFamily="34" charset="-122"/>
                <a:ea typeface="微软雅黑" panose="020B0503020204020204" pitchFamily="34" charset="-122"/>
              </a:rPr>
              <a:t>2,080 cm-1</a:t>
            </a:r>
            <a:r>
              <a:rPr lang="zh-CN" altLang="en-US" sz="1800" dirty="0">
                <a:solidFill>
                  <a:srgbClr val="000000"/>
                </a:solidFill>
                <a:latin typeface="微软雅黑" panose="020B0503020204020204" pitchFamily="34" charset="-122"/>
                <a:ea typeface="微软雅黑" panose="020B0503020204020204" pitchFamily="34" charset="-122"/>
              </a:rPr>
              <a:t>处仅出现一条弱带，这可归因于</a:t>
            </a:r>
            <a:r>
              <a:rPr lang="en-US" altLang="zh-CN" sz="1800" dirty="0" err="1">
                <a:solidFill>
                  <a:srgbClr val="000000"/>
                </a:solidFill>
                <a:latin typeface="微软雅黑" panose="020B0503020204020204" pitchFamily="34" charset="-122"/>
                <a:ea typeface="微软雅黑" panose="020B0503020204020204" pitchFamily="34" charset="-122"/>
              </a:rPr>
              <a:t>Pt</a:t>
            </a:r>
            <a:r>
              <a:rPr lang="en-US" altLang="zh-CN" sz="1800" baseline="30000" dirty="0" err="1">
                <a:solidFill>
                  <a:srgbClr val="000000"/>
                </a:solidFill>
                <a:latin typeface="微软雅黑" panose="020B0503020204020204" pitchFamily="34" charset="-122"/>
                <a:ea typeface="微软雅黑" panose="020B0503020204020204" pitchFamily="34" charset="-122"/>
              </a:rPr>
              <a:t>σ</a:t>
            </a:r>
            <a:r>
              <a:rPr lang="en-US" altLang="zh-CN" sz="1800" baseline="30000" dirty="0">
                <a:solidFill>
                  <a:srgbClr val="000000"/>
                </a:solidFill>
                <a:latin typeface="微软雅黑" panose="020B0503020204020204" pitchFamily="34" charset="-122"/>
                <a:ea typeface="微软雅黑" panose="020B0503020204020204" pitchFamily="34" charset="-122"/>
              </a:rPr>
              <a:t>+</a:t>
            </a:r>
            <a:r>
              <a:rPr lang="zh-CN" altLang="en-US" sz="1800" dirty="0">
                <a:solidFill>
                  <a:srgbClr val="000000"/>
                </a:solidFill>
                <a:latin typeface="微软雅黑" panose="020B0503020204020204" pitchFamily="34" charset="-122"/>
                <a:ea typeface="微软雅黑" panose="020B0503020204020204" pitchFamily="34" charset="-122"/>
              </a:rPr>
              <a:t>吸附</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。且样品</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吸附曲线的峰位随</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压力的增加几乎保持不变，这表明由于</a:t>
            </a:r>
            <a:r>
              <a:rPr lang="en-US" altLang="zh-CN" sz="1800" dirty="0">
                <a:solidFill>
                  <a:srgbClr val="000000"/>
                </a:solidFill>
                <a:latin typeface="微软雅黑" panose="020B0503020204020204" pitchFamily="34" charset="-122"/>
                <a:ea typeface="微软雅黑" panose="020B0503020204020204" pitchFamily="34" charset="-122"/>
              </a:rPr>
              <a:t>Pt</a:t>
            </a:r>
            <a:r>
              <a:rPr lang="zh-CN" altLang="en-US" sz="1800" dirty="0">
                <a:solidFill>
                  <a:srgbClr val="000000"/>
                </a:solidFill>
                <a:latin typeface="微软雅黑" panose="020B0503020204020204" pitchFamily="34" charset="-122"/>
                <a:ea typeface="微软雅黑" panose="020B0503020204020204" pitchFamily="34" charset="-122"/>
              </a:rPr>
              <a:t>原子的分离，吸附在</a:t>
            </a:r>
            <a:r>
              <a:rPr lang="en-US" altLang="zh-CN" sz="1800" dirty="0">
                <a:solidFill>
                  <a:srgbClr val="000000"/>
                </a:solidFill>
                <a:latin typeface="微软雅黑" panose="020B0503020204020204" pitchFamily="34" charset="-122"/>
                <a:ea typeface="微软雅黑" panose="020B0503020204020204" pitchFamily="34" charset="-122"/>
              </a:rPr>
              <a:t>Pt</a:t>
            </a:r>
            <a:r>
              <a:rPr lang="zh-CN" altLang="en-US" sz="1800" dirty="0">
                <a:solidFill>
                  <a:srgbClr val="000000"/>
                </a:solidFill>
                <a:latin typeface="微软雅黑" panose="020B0503020204020204" pitchFamily="34" charset="-122"/>
                <a:ea typeface="微软雅黑" panose="020B0503020204020204" pitchFamily="34" charset="-122"/>
              </a:rPr>
              <a:t>上的</a:t>
            </a:r>
            <a:r>
              <a:rPr lang="en-US" altLang="zh-CN" sz="1800" dirty="0">
                <a:solidFill>
                  <a:srgbClr val="000000"/>
                </a:solidFill>
                <a:latin typeface="微软雅黑" panose="020B0503020204020204" pitchFamily="34" charset="-122"/>
                <a:ea typeface="微软雅黑" panose="020B0503020204020204" pitchFamily="34" charset="-122"/>
              </a:rPr>
              <a:t>CO</a:t>
            </a:r>
            <a:r>
              <a:rPr lang="zh-CN" altLang="en-US" sz="1800" dirty="0">
                <a:solidFill>
                  <a:srgbClr val="000000"/>
                </a:solidFill>
                <a:latin typeface="微软雅黑" panose="020B0503020204020204" pitchFamily="34" charset="-122"/>
                <a:ea typeface="微软雅黑" panose="020B0503020204020204" pitchFamily="34" charset="-122"/>
              </a:rPr>
              <a:t>分子之间缺乏相互作用。</a:t>
            </a:r>
            <a:endParaRPr lang="en-US" altLang="zh-CN" sz="1800" dirty="0">
              <a:solidFill>
                <a:srgbClr val="000000"/>
              </a:solidFill>
              <a:latin typeface="微软雅黑" panose="020B0503020204020204" pitchFamily="34" charset="-122"/>
              <a:ea typeface="微软雅黑" panose="020B0503020204020204" pitchFamily="34" charset="-122"/>
            </a:endParaRPr>
          </a:p>
          <a:p>
            <a:endParaRPr lang="en-US" altLang="zh-CN" sz="180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dirty="0">
                <a:solidFill>
                  <a:srgbClr val="000000"/>
                </a:solidFill>
                <a:latin typeface="微软雅黑" panose="020B0503020204020204" pitchFamily="34" charset="-122"/>
                <a:ea typeface="微软雅黑" panose="020B0503020204020204" pitchFamily="34" charset="-122"/>
              </a:rPr>
              <a:t>上述两张图说明了</a:t>
            </a:r>
            <a:r>
              <a:rPr lang="zh-CN" altLang="en-US" sz="1200" dirty="0">
                <a:solidFill>
                  <a:srgbClr val="000000"/>
                </a:solidFill>
                <a:latin typeface="微软雅黑" panose="020B0503020204020204" pitchFamily="34" charset="-122"/>
                <a:ea typeface="微软雅黑" panose="020B0503020204020204" pitchFamily="34" charset="-122"/>
              </a:rPr>
              <a:t>带正电的单个</a:t>
            </a:r>
            <a:r>
              <a:rPr lang="en-US" altLang="zh-CN" sz="1200" dirty="0">
                <a:solidFill>
                  <a:srgbClr val="000000"/>
                </a:solidFill>
                <a:latin typeface="微软雅黑" panose="020B0503020204020204" pitchFamily="34" charset="-122"/>
                <a:ea typeface="微软雅黑" panose="020B0503020204020204" pitchFamily="34" charset="-122"/>
              </a:rPr>
              <a:t>Pt</a:t>
            </a:r>
            <a:r>
              <a:rPr lang="zh-CN" altLang="en-US" sz="1200" dirty="0">
                <a:solidFill>
                  <a:srgbClr val="000000"/>
                </a:solidFill>
                <a:latin typeface="微软雅黑" panose="020B0503020204020204" pitchFamily="34" charset="-122"/>
                <a:ea typeface="微软雅黑" panose="020B0503020204020204" pitchFamily="34" charset="-122"/>
              </a:rPr>
              <a:t>原子与</a:t>
            </a:r>
            <a:r>
              <a:rPr lang="en-US" altLang="zh-CN" sz="1200" dirty="0" err="1">
                <a:solidFill>
                  <a:srgbClr val="000000"/>
                </a:solidFill>
                <a:latin typeface="微软雅黑" panose="020B0503020204020204" pitchFamily="34" charset="-122"/>
                <a:ea typeface="微软雅黑" panose="020B0503020204020204" pitchFamily="34" charset="-122"/>
              </a:rPr>
              <a:t>FeOx</a:t>
            </a:r>
            <a:r>
              <a:rPr lang="zh-CN" altLang="en-US" sz="1200" dirty="0">
                <a:solidFill>
                  <a:srgbClr val="000000"/>
                </a:solidFill>
                <a:latin typeface="微软雅黑" panose="020B0503020204020204" pitchFamily="34" charset="-122"/>
                <a:ea typeface="微软雅黑" panose="020B0503020204020204" pitchFamily="34" charset="-122"/>
              </a:rPr>
              <a:t>载体之间的强静电和共价相互作用有助于稳定</a:t>
            </a:r>
            <a:r>
              <a:rPr lang="en-US" altLang="zh-CN" sz="1200" dirty="0" err="1">
                <a:solidFill>
                  <a:srgbClr val="000000"/>
                </a:solidFill>
                <a:latin typeface="微软雅黑" panose="020B0503020204020204" pitchFamily="34" charset="-122"/>
                <a:ea typeface="微软雅黑" panose="020B0503020204020204" pitchFamily="34" charset="-122"/>
              </a:rPr>
              <a:t>FeOx</a:t>
            </a:r>
            <a:r>
              <a:rPr lang="zh-CN" altLang="en-US" sz="1200" dirty="0">
                <a:solidFill>
                  <a:srgbClr val="000000"/>
                </a:solidFill>
                <a:latin typeface="微软雅黑" panose="020B0503020204020204" pitchFamily="34" charset="-122"/>
                <a:ea typeface="微软雅黑" panose="020B0503020204020204" pitchFamily="34" charset="-122"/>
              </a:rPr>
              <a:t>载体上的单个</a:t>
            </a:r>
            <a:r>
              <a:rPr lang="en-US" altLang="zh-CN" sz="1200" dirty="0">
                <a:solidFill>
                  <a:srgbClr val="000000"/>
                </a:solidFill>
                <a:latin typeface="微软雅黑" panose="020B0503020204020204" pitchFamily="34" charset="-122"/>
                <a:ea typeface="微软雅黑" panose="020B0503020204020204" pitchFamily="34" charset="-122"/>
              </a:rPr>
              <a:t>Pt</a:t>
            </a:r>
            <a:r>
              <a:rPr lang="zh-CN" altLang="en-US" sz="1200" dirty="0">
                <a:solidFill>
                  <a:srgbClr val="000000"/>
                </a:solidFill>
                <a:latin typeface="微软雅黑" panose="020B0503020204020204" pitchFamily="34" charset="-122"/>
                <a:ea typeface="微软雅黑" panose="020B0503020204020204" pitchFamily="34" charset="-122"/>
              </a:rPr>
              <a:t>原子。</a:t>
            </a:r>
            <a:endParaRPr lang="en-US" altLang="zh-CN" sz="1200" dirty="0">
              <a:solidFill>
                <a:srgbClr val="000000"/>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BB7C381A-ED2C-453E-A6E3-9C3B2D63C304}" type="slidenum">
              <a:rPr lang="zh-CN" altLang="en-US" smtClean="0"/>
              <a:t>25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通过对比</a:t>
            </a:r>
            <a:r>
              <a:rPr lang="en-US" altLang="zh-CN" dirty="0"/>
              <a:t>CO</a:t>
            </a:r>
            <a:r>
              <a:rPr lang="zh-CN" altLang="en-US" dirty="0"/>
              <a:t>氧化反应前后的，单原子催化剂</a:t>
            </a:r>
            <a:r>
              <a:rPr lang="en-US" altLang="zh-CN" sz="1200" dirty="0">
                <a:latin typeface="Times New Roman" panose="02020603050405020304" charset="0"/>
                <a:ea typeface="宋体" panose="02010600030101010101" pitchFamily="2" charset="-122"/>
                <a:cs typeface="Times New Roman" panose="02020603050405020304" charset="0"/>
              </a:rPr>
              <a:t>Pt/</a:t>
            </a:r>
            <a:r>
              <a:rPr lang="en-US" altLang="zh-CN" sz="1200" dirty="0" err="1">
                <a:latin typeface="Times New Roman" panose="02020603050405020304" charset="0"/>
                <a:ea typeface="宋体" panose="02010600030101010101" pitchFamily="2" charset="-122"/>
                <a:cs typeface="Times New Roman" panose="02020603050405020304" charset="0"/>
              </a:rPr>
              <a:t>FeO</a:t>
            </a:r>
            <a:r>
              <a:rPr lang="en-US" altLang="zh-CN" sz="1200" baseline="-25000" dirty="0" err="1">
                <a:latin typeface="Times New Roman" panose="02020603050405020304" charset="0"/>
                <a:ea typeface="宋体" panose="02010600030101010101" pitchFamily="2" charset="-122"/>
                <a:cs typeface="Times New Roman" panose="02020603050405020304" charset="0"/>
              </a:rPr>
              <a:t>x</a:t>
            </a:r>
            <a:r>
              <a:rPr lang="zh-CN" altLang="en-US" sz="1200" baseline="0" dirty="0">
                <a:latin typeface="Times New Roman" panose="02020603050405020304" charset="0"/>
                <a:ea typeface="宋体" panose="02010600030101010101" pitchFamily="2" charset="-122"/>
                <a:cs typeface="Times New Roman" panose="02020603050405020304" charset="0"/>
              </a:rPr>
              <a:t>的高角度环形暗场（</a:t>
            </a:r>
            <a:r>
              <a:rPr lang="en-US" altLang="zh-CN" sz="1200" baseline="0" dirty="0">
                <a:latin typeface="Times New Roman" panose="02020603050405020304" charset="0"/>
                <a:ea typeface="宋体" panose="02010600030101010101" pitchFamily="2" charset="-122"/>
                <a:cs typeface="Times New Roman" panose="02020603050405020304" charset="0"/>
              </a:rPr>
              <a:t>HAADF</a:t>
            </a:r>
            <a:r>
              <a:rPr lang="zh-CN" altLang="en-US" sz="1200" baseline="0" dirty="0">
                <a:latin typeface="Times New Roman" panose="02020603050405020304" charset="0"/>
                <a:ea typeface="宋体" panose="02010600030101010101" pitchFamily="2" charset="-122"/>
                <a:cs typeface="Times New Roman" panose="02020603050405020304" charset="0"/>
              </a:rPr>
              <a:t>）照片可以发现，</a:t>
            </a:r>
            <a:r>
              <a:rPr lang="en-US" altLang="zh-CN" sz="1200" baseline="0" dirty="0">
                <a:latin typeface="Times New Roman" panose="02020603050405020304" charset="0"/>
                <a:ea typeface="宋体" panose="02010600030101010101" pitchFamily="2" charset="-122"/>
                <a:cs typeface="Times New Roman" panose="02020603050405020304" charset="0"/>
              </a:rPr>
              <a:t>CO</a:t>
            </a:r>
            <a:r>
              <a:rPr lang="zh-CN" altLang="en-US" sz="1200" baseline="0" dirty="0">
                <a:latin typeface="Times New Roman" panose="02020603050405020304" charset="0"/>
                <a:ea typeface="宋体" panose="02010600030101010101" pitchFamily="2" charset="-122"/>
                <a:cs typeface="Times New Roman" panose="02020603050405020304" charset="0"/>
              </a:rPr>
              <a:t>氧化反应前的载体</a:t>
            </a:r>
            <a:r>
              <a:rPr lang="en-US" altLang="zh-CN" sz="1200" baseline="0" dirty="0" err="1">
                <a:latin typeface="Times New Roman" panose="02020603050405020304" charset="0"/>
                <a:ea typeface="宋体" panose="02010600030101010101" pitchFamily="2" charset="-122"/>
                <a:cs typeface="Times New Roman" panose="02020603050405020304" charset="0"/>
              </a:rPr>
              <a:t>FeOx</a:t>
            </a:r>
            <a:r>
              <a:rPr lang="zh-CN" altLang="en-US" sz="1200" baseline="0" dirty="0">
                <a:latin typeface="Times New Roman" panose="02020603050405020304" charset="0"/>
                <a:ea typeface="宋体" panose="02010600030101010101" pitchFamily="2" charset="-122"/>
                <a:cs typeface="Times New Roman" panose="02020603050405020304" charset="0"/>
              </a:rPr>
              <a:t>表面上的</a:t>
            </a:r>
            <a:r>
              <a:rPr lang="en-US" altLang="zh-CN" sz="1200" baseline="0" dirty="0">
                <a:latin typeface="Times New Roman" panose="02020603050405020304" charset="0"/>
                <a:ea typeface="宋体" panose="02010600030101010101" pitchFamily="2" charset="-122"/>
                <a:cs typeface="Times New Roman" panose="02020603050405020304" charset="0"/>
              </a:rPr>
              <a:t>Pt</a:t>
            </a:r>
            <a:r>
              <a:rPr lang="zh-CN" altLang="en-US" sz="1200" baseline="0" dirty="0">
                <a:latin typeface="Times New Roman" panose="02020603050405020304" charset="0"/>
                <a:ea typeface="宋体" panose="02010600030101010101" pitchFamily="2" charset="-122"/>
                <a:cs typeface="Times New Roman" panose="02020603050405020304" charset="0"/>
              </a:rPr>
              <a:t>原子，较为均匀的分散在</a:t>
            </a:r>
            <a:r>
              <a:rPr lang="en-US" altLang="zh-CN" sz="1200" baseline="0" dirty="0" err="1">
                <a:latin typeface="Times New Roman" panose="02020603050405020304" charset="0"/>
                <a:ea typeface="宋体" panose="02010600030101010101" pitchFamily="2" charset="-122"/>
                <a:cs typeface="Times New Roman" panose="02020603050405020304" charset="0"/>
              </a:rPr>
              <a:t>FeOx</a:t>
            </a:r>
            <a:r>
              <a:rPr lang="zh-CN" altLang="en-US" sz="1200" baseline="0" dirty="0">
                <a:latin typeface="Times New Roman" panose="02020603050405020304" charset="0"/>
                <a:ea typeface="宋体" panose="02010600030101010101" pitchFamily="2" charset="-122"/>
                <a:cs typeface="Times New Roman" panose="02020603050405020304" charset="0"/>
              </a:rPr>
              <a:t>表面，且孤立的</a:t>
            </a:r>
            <a:r>
              <a:rPr lang="en-US" altLang="zh-CN" sz="1200" baseline="0" dirty="0">
                <a:latin typeface="Times New Roman" panose="02020603050405020304" charset="0"/>
                <a:ea typeface="宋体" panose="02010600030101010101" pitchFamily="2" charset="-122"/>
                <a:cs typeface="Times New Roman" panose="02020603050405020304" charset="0"/>
              </a:rPr>
              <a:t>Pt</a:t>
            </a:r>
            <a:r>
              <a:rPr lang="zh-CN" altLang="en-US" sz="1200" baseline="0" dirty="0">
                <a:latin typeface="Times New Roman" panose="02020603050405020304" charset="0"/>
                <a:ea typeface="宋体" panose="02010600030101010101" pitchFamily="2" charset="-122"/>
                <a:cs typeface="Times New Roman" panose="02020603050405020304" charset="0"/>
              </a:rPr>
              <a:t>原子精准地占据的</a:t>
            </a:r>
            <a:r>
              <a:rPr lang="en-US" altLang="zh-CN" sz="1200" baseline="0" dirty="0">
                <a:latin typeface="Times New Roman" panose="02020603050405020304" charset="0"/>
                <a:ea typeface="宋体" panose="02010600030101010101" pitchFamily="2" charset="-122"/>
                <a:cs typeface="Times New Roman" panose="02020603050405020304" charset="0"/>
              </a:rPr>
              <a:t>Fe</a:t>
            </a:r>
            <a:r>
              <a:rPr lang="zh-CN" altLang="en-US" sz="1200" baseline="0" dirty="0">
                <a:latin typeface="Times New Roman" panose="02020603050405020304" charset="0"/>
                <a:ea typeface="宋体" panose="02010600030101010101" pitchFamily="2" charset="-122"/>
                <a:cs typeface="Times New Roman" panose="02020603050405020304" charset="0"/>
              </a:rPr>
              <a:t>原子的位置，表明</a:t>
            </a:r>
            <a:r>
              <a:rPr lang="en-US" altLang="zh-CN" sz="1200" baseline="0" dirty="0">
                <a:latin typeface="Times New Roman" panose="02020603050405020304" charset="0"/>
                <a:ea typeface="宋体" panose="02010600030101010101" pitchFamily="2" charset="-122"/>
                <a:cs typeface="Times New Roman" panose="02020603050405020304" charset="0"/>
              </a:rPr>
              <a:t>Sample A</a:t>
            </a:r>
            <a:r>
              <a:rPr lang="zh-CN" altLang="en-US" sz="1200" baseline="0" dirty="0">
                <a:latin typeface="Times New Roman" panose="02020603050405020304" charset="0"/>
                <a:ea typeface="宋体" panose="02010600030101010101" pitchFamily="2" charset="-122"/>
                <a:cs typeface="Times New Roman" panose="02020603050405020304" charset="0"/>
              </a:rPr>
              <a:t>确实为单原子催化剂；而使用过的</a:t>
            </a:r>
            <a:r>
              <a:rPr lang="en-US" altLang="zh-CN" sz="1200" baseline="0" dirty="0">
                <a:latin typeface="Times New Roman" panose="02020603050405020304" charset="0"/>
                <a:ea typeface="宋体" panose="02010600030101010101" pitchFamily="2" charset="-122"/>
                <a:cs typeface="Times New Roman" panose="02020603050405020304" charset="0"/>
              </a:rPr>
              <a:t>Sample A</a:t>
            </a:r>
            <a:r>
              <a:rPr lang="zh-CN" altLang="en-US" sz="1200" baseline="0" dirty="0">
                <a:latin typeface="Times New Roman" panose="02020603050405020304" charset="0"/>
                <a:ea typeface="宋体" panose="02010600030101010101" pitchFamily="2" charset="-122"/>
                <a:cs typeface="Times New Roman" panose="02020603050405020304" charset="0"/>
              </a:rPr>
              <a:t>中的</a:t>
            </a:r>
            <a:r>
              <a:rPr lang="en-US" altLang="zh-CN" sz="1200" baseline="0" dirty="0">
                <a:latin typeface="Times New Roman" panose="02020603050405020304" charset="0"/>
                <a:ea typeface="宋体" panose="02010600030101010101" pitchFamily="2" charset="-122"/>
                <a:cs typeface="Times New Roman" panose="02020603050405020304" charset="0"/>
              </a:rPr>
              <a:t>Pt</a:t>
            </a:r>
            <a:r>
              <a:rPr lang="zh-CN" altLang="en-US" sz="1200" baseline="0" dirty="0">
                <a:latin typeface="Times New Roman" panose="02020603050405020304" charset="0"/>
                <a:ea typeface="宋体" panose="02010600030101010101" pitchFamily="2" charset="-122"/>
                <a:cs typeface="Times New Roman" panose="02020603050405020304" charset="0"/>
              </a:rPr>
              <a:t>原子依然为孤立的，这也是一个直接证据证明单原子催化剂</a:t>
            </a:r>
            <a:r>
              <a:rPr lang="en-US" altLang="zh-CN" sz="1200" dirty="0">
                <a:latin typeface="Times New Roman" panose="02020603050405020304" charset="0"/>
                <a:ea typeface="宋体" panose="02010600030101010101" pitchFamily="2" charset="-122"/>
                <a:cs typeface="Times New Roman" panose="02020603050405020304" charset="0"/>
              </a:rPr>
              <a:t>Pt/</a:t>
            </a:r>
            <a:r>
              <a:rPr lang="en-US" altLang="zh-CN" sz="1200" dirty="0" err="1">
                <a:latin typeface="Times New Roman" panose="02020603050405020304" charset="0"/>
                <a:ea typeface="宋体" panose="02010600030101010101" pitchFamily="2" charset="-122"/>
                <a:cs typeface="Times New Roman" panose="02020603050405020304" charset="0"/>
              </a:rPr>
              <a:t>FeO</a:t>
            </a:r>
            <a:r>
              <a:rPr lang="en-US" altLang="zh-CN" sz="1200" baseline="-25000" dirty="0" err="1">
                <a:latin typeface="Times New Roman" panose="02020603050405020304" charset="0"/>
                <a:ea typeface="宋体" panose="02010600030101010101" pitchFamily="2" charset="-122"/>
                <a:cs typeface="Times New Roman" panose="02020603050405020304" charset="0"/>
              </a:rPr>
              <a:t>x</a:t>
            </a:r>
            <a:r>
              <a:rPr lang="zh-CN" altLang="en-US" sz="1200" baseline="0" dirty="0">
                <a:latin typeface="Times New Roman" panose="02020603050405020304" charset="0"/>
                <a:ea typeface="宋体" panose="02010600030101010101" pitchFamily="2" charset="-122"/>
                <a:cs typeface="Times New Roman" panose="02020603050405020304" charset="0"/>
              </a:rPr>
              <a:t>不会在</a:t>
            </a:r>
            <a:r>
              <a:rPr lang="en-US" altLang="zh-CN" sz="1200" baseline="0" dirty="0">
                <a:latin typeface="Times New Roman" panose="02020603050405020304" charset="0"/>
                <a:ea typeface="宋体" panose="02010600030101010101" pitchFamily="2" charset="-122"/>
                <a:cs typeface="Times New Roman" panose="02020603050405020304" charset="0"/>
              </a:rPr>
              <a:t>CO</a:t>
            </a:r>
            <a:r>
              <a:rPr lang="zh-CN" altLang="en-US" sz="1200" baseline="0" dirty="0">
                <a:latin typeface="Times New Roman" panose="02020603050405020304" charset="0"/>
                <a:ea typeface="宋体" panose="02010600030101010101" pitchFamily="2" charset="-122"/>
                <a:cs typeface="Times New Roman" panose="02020603050405020304" charset="0"/>
              </a:rPr>
              <a:t>氧化反应中发生聚集，性质稳定</a:t>
            </a:r>
            <a:endParaRPr lang="en-US" altLang="zh-CN" sz="1200" baseline="0" dirty="0">
              <a:latin typeface="Times New Roman" panose="02020603050405020304" charset="0"/>
              <a:ea typeface="宋体" panose="02010600030101010101" pitchFamily="2" charset="-122"/>
              <a:cs typeface="Times New Roman" panose="02020603050405020304" charset="0"/>
            </a:endParaRPr>
          </a:p>
          <a:p>
            <a:endParaRPr lang="zh-CN" altLang="en-US" dirty="0"/>
          </a:p>
        </p:txBody>
      </p:sp>
      <p:sp>
        <p:nvSpPr>
          <p:cNvPr id="4" name="日期占位符 3"/>
          <p:cNvSpPr>
            <a:spLocks noGrp="1"/>
          </p:cNvSpPr>
          <p:nvPr>
            <p:ph type="dt" idx="1"/>
          </p:nvPr>
        </p:nvSpPr>
        <p:spPr/>
        <p:txBody>
          <a:bodyPr/>
          <a:lstStyle/>
          <a:p>
            <a:fld id="{64BCAE87-26AD-4C3C-B047-88504FA033A8}" type="datetime1">
              <a:rPr lang="zh-CN" altLang="en-US" smtClean="0"/>
              <a:t>2020/11/18</a:t>
            </a:fld>
            <a:endParaRPr lang="zh-CN" altLang="en-US"/>
          </a:p>
        </p:txBody>
      </p:sp>
      <p:sp>
        <p:nvSpPr>
          <p:cNvPr id="5" name="灯片编号占位符 4"/>
          <p:cNvSpPr>
            <a:spLocks noGrp="1"/>
          </p:cNvSpPr>
          <p:nvPr>
            <p:ph type="sldNum" sz="quarter" idx="5"/>
          </p:nvPr>
        </p:nvSpPr>
        <p:spPr/>
        <p:txBody>
          <a:bodyPr/>
          <a:lstStyle/>
          <a:p>
            <a:fld id="{9C0DBFA9-B617-4B31-B23E-8115C0937D0D}" type="slidenum">
              <a:rPr lang="zh-CN" altLang="en-US" smtClean="0"/>
              <a:t>26</a:t>
            </a:fld>
            <a:endParaRPr lang="zh-CN" altLang="en-US"/>
          </a:p>
        </p:txBody>
      </p:sp>
    </p:spTree>
    <p:extLst>
      <p:ext uri="{BB962C8B-B14F-4D97-AF65-F5344CB8AC3E}">
        <p14:creationId xmlns:p14="http://schemas.microsoft.com/office/powerpoint/2010/main" val="1506202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
          </p:nvPr>
        </p:nvSpPr>
        <p:spPr/>
        <p:txBody>
          <a:bodyPr/>
          <a:lstStyle/>
          <a:p>
            <a:fld id="{64BCAE87-26AD-4C3C-B047-88504FA033A8}" type="datetime1">
              <a:rPr lang="zh-CN" altLang="en-US" smtClean="0"/>
              <a:t>2020/11/18</a:t>
            </a:fld>
            <a:endParaRPr lang="zh-CN" altLang="en-US"/>
          </a:p>
        </p:txBody>
      </p:sp>
      <p:sp>
        <p:nvSpPr>
          <p:cNvPr id="5" name="灯片编号占位符 4"/>
          <p:cNvSpPr>
            <a:spLocks noGrp="1"/>
          </p:cNvSpPr>
          <p:nvPr>
            <p:ph type="sldNum" sz="quarter" idx="5"/>
          </p:nvPr>
        </p:nvSpPr>
        <p:spPr/>
        <p:txBody>
          <a:bodyPr/>
          <a:lstStyle/>
          <a:p>
            <a:fld id="{9C0DBFA9-B617-4B31-B23E-8115C0937D0D}" type="slidenum">
              <a:rPr lang="zh-CN" altLang="en-US" smtClean="0"/>
              <a:t>32</a:t>
            </a:fld>
            <a:endParaRPr lang="zh-CN" altLang="en-US"/>
          </a:p>
        </p:txBody>
      </p:sp>
    </p:spTree>
    <p:extLst>
      <p:ext uri="{BB962C8B-B14F-4D97-AF65-F5344CB8AC3E}">
        <p14:creationId xmlns:p14="http://schemas.microsoft.com/office/powerpoint/2010/main" val="52025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图：表面自由能随着尺寸减小而逐渐增大，使得金属单原子不稳定易团聚，而载体材料与单原子的相互作用可以让其“锚定”下来，降低体系能量，提高稳定性</a:t>
            </a:r>
          </a:p>
        </p:txBody>
      </p:sp>
      <p:sp>
        <p:nvSpPr>
          <p:cNvPr id="4" name="灯片编号占位符 3"/>
          <p:cNvSpPr>
            <a:spLocks noGrp="1"/>
          </p:cNvSpPr>
          <p:nvPr>
            <p:ph type="sldNum" sz="quarter" idx="5"/>
          </p:nvPr>
        </p:nvSpPr>
        <p:spPr/>
        <p:txBody>
          <a:bodyPr/>
          <a:lstStyle/>
          <a:p>
            <a:fld id="{26432272-A394-4F3B-A9BA-7E4E53C46382}"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图解：制备</a:t>
            </a:r>
            <a:r>
              <a:rPr lang="en-US" altLang="zh-CN" dirty="0"/>
              <a:t>Pd/TiO2</a:t>
            </a:r>
            <a:r>
              <a:rPr lang="zh-CN" altLang="en-US" dirty="0"/>
              <a:t>催化剂，可用于碳碳双键</a:t>
            </a:r>
            <a:r>
              <a:rPr lang="en-US" altLang="zh-CN" dirty="0"/>
              <a:t>C=C</a:t>
            </a:r>
            <a:r>
              <a:rPr lang="zh-CN" altLang="en-US" dirty="0"/>
              <a:t>和羰基</a:t>
            </a:r>
            <a:r>
              <a:rPr lang="en-US" altLang="zh-CN" dirty="0"/>
              <a:t>C=O</a:t>
            </a:r>
            <a:r>
              <a:rPr lang="zh-CN" altLang="en-US" dirty="0"/>
              <a:t>的氢化。制备方法：先</a:t>
            </a:r>
            <a:r>
              <a:rPr lang="en-US" altLang="zh-CN" dirty="0"/>
              <a:t>TiCl4</a:t>
            </a:r>
            <a:r>
              <a:rPr lang="zh-CN" altLang="en-US" dirty="0"/>
              <a:t>与乙二醇酯反应生成</a:t>
            </a:r>
            <a:r>
              <a:rPr lang="en-US" altLang="zh-CN" dirty="0"/>
              <a:t>TiO2</a:t>
            </a:r>
            <a:r>
              <a:rPr lang="zh-CN" altLang="en-US" dirty="0"/>
              <a:t>纳米片，</a:t>
            </a:r>
            <a:r>
              <a:rPr lang="en-US" altLang="zh-CN" dirty="0"/>
              <a:t>TiO2</a:t>
            </a:r>
            <a:r>
              <a:rPr lang="zh-CN" altLang="en-US" dirty="0"/>
              <a:t>纳米片的水分散体系中加入</a:t>
            </a:r>
            <a:r>
              <a:rPr lang="en-US" altLang="zh-CN" dirty="0"/>
              <a:t>H2PdCl4</a:t>
            </a:r>
            <a:r>
              <a:rPr lang="zh-CN" altLang="en-US" dirty="0"/>
              <a:t>，在低强度氙灯紫外光照射下</a:t>
            </a:r>
            <a:r>
              <a:rPr lang="en-US" altLang="zh-CN" dirty="0"/>
              <a:t>TiO2</a:t>
            </a:r>
            <a:r>
              <a:rPr lang="zh-CN" altLang="en-US" dirty="0"/>
              <a:t>表面生成自由基，然后与</a:t>
            </a:r>
            <a:r>
              <a:rPr lang="en-US" altLang="zh-CN" dirty="0"/>
              <a:t>PdCl4</a:t>
            </a:r>
            <a:r>
              <a:rPr lang="zh-CN" altLang="en-US" dirty="0"/>
              <a:t>配合物发生一系列反应，</a:t>
            </a:r>
            <a:r>
              <a:rPr lang="en-US" altLang="zh-CN" dirty="0"/>
              <a:t>Pd</a:t>
            </a:r>
            <a:r>
              <a:rPr lang="zh-CN" altLang="en-US" dirty="0"/>
              <a:t>结合在</a:t>
            </a:r>
            <a:r>
              <a:rPr lang="en-US" altLang="zh-CN" dirty="0"/>
              <a:t>TiO2</a:t>
            </a:r>
            <a:r>
              <a:rPr lang="zh-CN" altLang="en-US" dirty="0"/>
              <a:t>上同时脱去</a:t>
            </a:r>
            <a:r>
              <a:rPr lang="en-US" altLang="zh-CN" dirty="0"/>
              <a:t>Cl-</a:t>
            </a:r>
            <a:r>
              <a:rPr lang="zh-CN" altLang="en-US" dirty="0"/>
              <a:t>，</a:t>
            </a:r>
            <a:r>
              <a:rPr lang="en-US" altLang="zh-CN" dirty="0"/>
              <a:t>10min</a:t>
            </a:r>
            <a:r>
              <a:rPr lang="zh-CN" altLang="en-US" dirty="0"/>
              <a:t>左右辐照后，收集</a:t>
            </a:r>
            <a:r>
              <a:rPr lang="en-US" altLang="zh-CN" dirty="0"/>
              <a:t>Pd/TiO2</a:t>
            </a:r>
            <a:r>
              <a:rPr lang="zh-CN" altLang="en-US" dirty="0"/>
              <a:t>催化剂并彻底水洗</a:t>
            </a:r>
          </a:p>
        </p:txBody>
      </p:sp>
      <p:sp>
        <p:nvSpPr>
          <p:cNvPr id="4" name="灯片编号占位符 3"/>
          <p:cNvSpPr>
            <a:spLocks noGrp="1"/>
          </p:cNvSpPr>
          <p:nvPr>
            <p:ph type="sldNum" sz="quarter" idx="5"/>
          </p:nvPr>
        </p:nvSpPr>
        <p:spPr/>
        <p:txBody>
          <a:bodyPr/>
          <a:lstStyle/>
          <a:p>
            <a:fld id="{26432272-A394-4F3B-A9BA-7E4E53C46382}"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图解：金属原子是</a:t>
            </a:r>
            <a:r>
              <a:rPr lang="en-US" altLang="zh-CN" dirty="0"/>
              <a:t>Rh</a:t>
            </a:r>
            <a:r>
              <a:rPr lang="zh-CN" altLang="en-US" dirty="0"/>
              <a:t>或</a:t>
            </a:r>
            <a:r>
              <a:rPr lang="en-US" altLang="zh-CN" dirty="0" err="1"/>
              <a:t>Ir</a:t>
            </a:r>
            <a:r>
              <a:rPr lang="zh-CN" altLang="en-US" dirty="0"/>
              <a:t>，紫色是磷化氢配体，这种催化剂催化一些有机物的硅氢化，氢化，和硼化很有效。可以看到单独的金属配合物之间易交换反应形成金属原子团集聚，但如果锚定到特殊设计的骨架结构上，就可以增加稳定性</a:t>
            </a:r>
          </a:p>
        </p:txBody>
      </p:sp>
      <p:sp>
        <p:nvSpPr>
          <p:cNvPr id="4" name="灯片编号占位符 3"/>
          <p:cNvSpPr>
            <a:spLocks noGrp="1"/>
          </p:cNvSpPr>
          <p:nvPr>
            <p:ph type="sldNum" sz="quarter" idx="5"/>
          </p:nvPr>
        </p:nvSpPr>
        <p:spPr/>
        <p:txBody>
          <a:bodyPr/>
          <a:lstStyle/>
          <a:p>
            <a:fld id="{26432272-A394-4F3B-A9BA-7E4E53C46382}"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图解：</a:t>
            </a:r>
            <a:r>
              <a:rPr lang="en-US" altLang="zh-CN" dirty="0"/>
              <a:t>Pt/C</a:t>
            </a:r>
            <a:r>
              <a:rPr lang="zh-CN" altLang="en-US" dirty="0"/>
              <a:t>催化剂，</a:t>
            </a:r>
            <a:r>
              <a:rPr lang="en-US" altLang="zh-CN" dirty="0"/>
              <a:t>Pt</a:t>
            </a:r>
            <a:r>
              <a:rPr lang="zh-CN" altLang="en-US" dirty="0"/>
              <a:t>的配合物沉积结合到石墨烯表面的活性氧上，再经过氧气氧化后得到单原子</a:t>
            </a:r>
            <a:r>
              <a:rPr lang="en-US" altLang="zh-CN" dirty="0"/>
              <a:t>Pt</a:t>
            </a:r>
            <a:r>
              <a:rPr lang="zh-CN" altLang="en-US" dirty="0"/>
              <a:t>层，过量结合的</a:t>
            </a:r>
            <a:r>
              <a:rPr lang="en-US" altLang="zh-CN" dirty="0"/>
              <a:t>Pt</a:t>
            </a:r>
            <a:r>
              <a:rPr lang="zh-CN" altLang="en-US" dirty="0"/>
              <a:t>会被氧气氧化消去，调控循环的参数平衡即可得到最多的</a:t>
            </a:r>
            <a:r>
              <a:rPr lang="en-US" altLang="zh-CN" dirty="0"/>
              <a:t>c</a:t>
            </a:r>
            <a:r>
              <a:rPr lang="zh-CN" altLang="en-US" dirty="0"/>
              <a:t>产物</a:t>
            </a:r>
          </a:p>
        </p:txBody>
      </p:sp>
      <p:sp>
        <p:nvSpPr>
          <p:cNvPr id="4" name="灯片编号占位符 3"/>
          <p:cNvSpPr>
            <a:spLocks noGrp="1"/>
          </p:cNvSpPr>
          <p:nvPr>
            <p:ph type="sldNum" sz="quarter" idx="5"/>
          </p:nvPr>
        </p:nvSpPr>
        <p:spPr/>
        <p:txBody>
          <a:bodyPr/>
          <a:lstStyle/>
          <a:p>
            <a:fld id="{26432272-A394-4F3B-A9BA-7E4E53C46382}" type="slidenum">
              <a:rPr lang="zh-CN" altLang="en-US" smtClean="0"/>
              <a:t>14</a:t>
            </a:fld>
            <a:endParaRPr lang="zh-CN" altLang="en-US"/>
          </a:p>
        </p:txBody>
      </p:sp>
    </p:spTree>
    <p:extLst>
      <p:ext uri="{BB962C8B-B14F-4D97-AF65-F5344CB8AC3E}">
        <p14:creationId xmlns:p14="http://schemas.microsoft.com/office/powerpoint/2010/main" val="342683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High angle annular dark field</a:t>
            </a:r>
            <a:r>
              <a:rPr lang="zh-CN" altLang="en-US" dirty="0"/>
              <a:t>，高角环形暗场</a:t>
            </a:r>
            <a:endParaRPr lang="en-US" altLang="zh-CN" dirty="0"/>
          </a:p>
          <a:p>
            <a:r>
              <a:rPr lang="en-US" altLang="zh-CN" dirty="0"/>
              <a:t>Pt/</a:t>
            </a:r>
            <a:r>
              <a:rPr lang="en-US" altLang="zh-CN" dirty="0" err="1"/>
              <a:t>FeOx</a:t>
            </a:r>
            <a:r>
              <a:rPr lang="zh-CN" altLang="en-US" dirty="0"/>
              <a:t>催化剂，上两图展示单原子</a:t>
            </a:r>
            <a:r>
              <a:rPr lang="en-US" altLang="zh-CN" dirty="0"/>
              <a:t>Pt</a:t>
            </a:r>
            <a:r>
              <a:rPr lang="zh-CN" altLang="en-US" dirty="0"/>
              <a:t>，圆圈圈出来的；下两图是单原子和原子</a:t>
            </a:r>
            <a:r>
              <a:rPr lang="en-US" altLang="zh-CN" dirty="0"/>
              <a:t>cluster</a:t>
            </a:r>
            <a:r>
              <a:rPr lang="zh-CN" altLang="en-US" dirty="0"/>
              <a:t>的混合，小白圈是单原子，黑圈是小于</a:t>
            </a:r>
            <a:r>
              <a:rPr lang="en-US" altLang="zh-CN" dirty="0"/>
              <a:t>10</a:t>
            </a:r>
            <a:r>
              <a:rPr lang="zh-CN" altLang="en-US" dirty="0"/>
              <a:t>个</a:t>
            </a:r>
            <a:r>
              <a:rPr lang="en-US" altLang="zh-CN" dirty="0"/>
              <a:t>Pt</a:t>
            </a:r>
            <a:r>
              <a:rPr lang="zh-CN" altLang="en-US" dirty="0"/>
              <a:t>原子，白方框是更多的</a:t>
            </a:r>
            <a:r>
              <a:rPr lang="en-US" altLang="zh-CN" dirty="0"/>
              <a:t>Pt</a:t>
            </a:r>
            <a:r>
              <a:rPr lang="zh-CN" altLang="en-US" dirty="0"/>
              <a:t>原子</a:t>
            </a:r>
            <a:r>
              <a:rPr lang="en-US" altLang="zh-CN" dirty="0"/>
              <a:t>cluster</a:t>
            </a:r>
          </a:p>
          <a:p>
            <a:endParaRPr lang="zh-CN" altLang="en-US" dirty="0"/>
          </a:p>
        </p:txBody>
      </p:sp>
      <p:sp>
        <p:nvSpPr>
          <p:cNvPr id="4" name="灯片编号占位符 3"/>
          <p:cNvSpPr>
            <a:spLocks noGrp="1"/>
          </p:cNvSpPr>
          <p:nvPr>
            <p:ph type="sldNum" sz="quarter" idx="5"/>
          </p:nvPr>
        </p:nvSpPr>
        <p:spPr/>
        <p:txBody>
          <a:bodyPr/>
          <a:lstStyle/>
          <a:p>
            <a:fld id="{26432272-A394-4F3B-A9BA-7E4E53C46382}" type="slidenum">
              <a:rPr lang="zh-CN" altLang="en-US" smtClean="0"/>
              <a:t>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a:t>
            </a:r>
            <a:r>
              <a:rPr lang="zh-CN" altLang="en-US" dirty="0"/>
              <a:t>射线吸收精细结构谱，</a:t>
            </a:r>
            <a:r>
              <a:rPr lang="en-US" altLang="zh-CN" dirty="0"/>
              <a:t>X-ray absorption fine structure</a:t>
            </a:r>
          </a:p>
          <a:p>
            <a:r>
              <a:rPr lang="en-US" altLang="zh-CN" dirty="0"/>
              <a:t>Pt/</a:t>
            </a:r>
            <a:r>
              <a:rPr lang="en-US" altLang="zh-CN" dirty="0" err="1"/>
              <a:t>FeOx</a:t>
            </a:r>
            <a:r>
              <a:rPr lang="zh-CN" altLang="en-US" dirty="0"/>
              <a:t>催化剂，</a:t>
            </a:r>
            <a:r>
              <a:rPr lang="en-US" altLang="zh-CN" dirty="0" err="1"/>
              <a:t>sampleA</a:t>
            </a:r>
            <a:r>
              <a:rPr lang="zh-CN" altLang="en-US" dirty="0"/>
              <a:t>是单原子</a:t>
            </a:r>
            <a:r>
              <a:rPr lang="en-US" altLang="zh-CN" dirty="0"/>
              <a:t>Pt</a:t>
            </a:r>
            <a:r>
              <a:rPr lang="zh-CN" altLang="en-US" dirty="0"/>
              <a:t>，</a:t>
            </a:r>
            <a:r>
              <a:rPr lang="en-US" altLang="zh-CN" dirty="0" err="1"/>
              <a:t>sampleB</a:t>
            </a:r>
            <a:r>
              <a:rPr lang="zh-CN" altLang="en-US" dirty="0"/>
              <a:t>是多原子</a:t>
            </a:r>
            <a:r>
              <a:rPr lang="en-US" altLang="zh-CN" dirty="0"/>
              <a:t>Pt</a:t>
            </a:r>
            <a:r>
              <a:rPr lang="zh-CN" altLang="en-US" dirty="0"/>
              <a:t>混杂，还有</a:t>
            </a:r>
            <a:r>
              <a:rPr lang="en-US" altLang="zh-CN" dirty="0"/>
              <a:t>PtO2</a:t>
            </a:r>
            <a:r>
              <a:rPr lang="zh-CN" altLang="en-US" dirty="0"/>
              <a:t>和纯</a:t>
            </a:r>
            <a:r>
              <a:rPr lang="en-US" altLang="zh-CN" dirty="0"/>
              <a:t>Pt</a:t>
            </a:r>
            <a:r>
              <a:rPr lang="zh-CN" altLang="en-US" dirty="0"/>
              <a:t>箔的曲线作为对比。</a:t>
            </a:r>
            <a:endParaRPr lang="en-US" altLang="zh-CN" dirty="0"/>
          </a:p>
          <a:p>
            <a:r>
              <a:rPr lang="zh-CN" altLang="en-US" dirty="0"/>
              <a:t>左图是</a:t>
            </a:r>
            <a:r>
              <a:rPr lang="en-US" altLang="zh-CN" dirty="0"/>
              <a:t>EXAFS</a:t>
            </a:r>
            <a:r>
              <a:rPr lang="zh-CN" altLang="en-US" dirty="0"/>
              <a:t>的傅里叶变换，</a:t>
            </a:r>
            <a:r>
              <a:rPr lang="en-US" altLang="zh-CN" dirty="0"/>
              <a:t>1.7A</a:t>
            </a:r>
            <a:r>
              <a:rPr lang="zh-CN" altLang="en-US" dirty="0"/>
              <a:t>左右的峰表明</a:t>
            </a:r>
            <a:r>
              <a:rPr lang="en-US" altLang="zh-CN" dirty="0"/>
              <a:t>Pt-O</a:t>
            </a:r>
            <a:r>
              <a:rPr lang="zh-CN" altLang="en-US" dirty="0"/>
              <a:t>键，</a:t>
            </a:r>
            <a:r>
              <a:rPr lang="en-US" altLang="zh-CN" dirty="0"/>
              <a:t>2.5A</a:t>
            </a:r>
            <a:r>
              <a:rPr lang="zh-CN" altLang="en-US" dirty="0"/>
              <a:t>左右的弱峰表明</a:t>
            </a:r>
            <a:r>
              <a:rPr lang="en-US" altLang="zh-CN" dirty="0"/>
              <a:t>Pt-Fe</a:t>
            </a:r>
            <a:r>
              <a:rPr lang="zh-CN" altLang="en-US" dirty="0"/>
              <a:t>键（对</a:t>
            </a:r>
            <a:r>
              <a:rPr lang="en-US" altLang="zh-CN" dirty="0" err="1"/>
              <a:t>sampleA</a:t>
            </a:r>
            <a:r>
              <a:rPr lang="zh-CN" altLang="en-US" dirty="0"/>
              <a:t>）和</a:t>
            </a:r>
            <a:r>
              <a:rPr lang="en-US" altLang="zh-CN" dirty="0"/>
              <a:t>Pt-Pt</a:t>
            </a:r>
            <a:r>
              <a:rPr lang="zh-CN" altLang="en-US" dirty="0"/>
              <a:t>键（对</a:t>
            </a:r>
            <a:r>
              <a:rPr lang="en-US" altLang="zh-CN" dirty="0" err="1"/>
              <a:t>sampleB</a:t>
            </a:r>
            <a:r>
              <a:rPr lang="zh-CN" altLang="en-US" dirty="0"/>
              <a:t>）</a:t>
            </a:r>
            <a:endParaRPr lang="en-US" altLang="zh-CN" dirty="0"/>
          </a:p>
          <a:p>
            <a:r>
              <a:rPr lang="zh-CN" altLang="en-US" dirty="0"/>
              <a:t>右图是近吸收边</a:t>
            </a:r>
            <a:r>
              <a:rPr lang="en-US" altLang="zh-CN" dirty="0"/>
              <a:t>XAFS</a:t>
            </a:r>
            <a:r>
              <a:rPr lang="zh-CN" altLang="en-US" dirty="0"/>
              <a:t>，可以看出峰强度从上到下逐渐减弱，说明</a:t>
            </a:r>
            <a:r>
              <a:rPr lang="en-US" altLang="zh-CN" dirty="0" err="1"/>
              <a:t>sampleA</a:t>
            </a:r>
            <a:r>
              <a:rPr lang="zh-CN" altLang="en-US" dirty="0"/>
              <a:t>中的</a:t>
            </a:r>
            <a:r>
              <a:rPr lang="en-US" altLang="zh-CN" dirty="0"/>
              <a:t>Pt</a:t>
            </a:r>
            <a:r>
              <a:rPr lang="zh-CN" altLang="en-US" dirty="0"/>
              <a:t>比</a:t>
            </a:r>
            <a:r>
              <a:rPr lang="en-US" altLang="zh-CN" dirty="0" err="1"/>
              <a:t>sampleB</a:t>
            </a:r>
            <a:r>
              <a:rPr lang="zh-CN" altLang="en-US" dirty="0"/>
              <a:t>中的氧化态更深，带更多正电，且随着催化反应的进行这个趋势进一步深化</a:t>
            </a:r>
          </a:p>
        </p:txBody>
      </p:sp>
      <p:sp>
        <p:nvSpPr>
          <p:cNvPr id="4" name="灯片编号占位符 3"/>
          <p:cNvSpPr>
            <a:spLocks noGrp="1"/>
          </p:cNvSpPr>
          <p:nvPr>
            <p:ph type="sldNum" sz="quarter" idx="5"/>
          </p:nvPr>
        </p:nvSpPr>
        <p:spPr/>
        <p:txBody>
          <a:bodyPr/>
          <a:lstStyle/>
          <a:p>
            <a:fld id="{26432272-A394-4F3B-A9BA-7E4E53C46382}" type="slidenum">
              <a:rPr lang="zh-CN" altLang="en-US" smtClean="0"/>
              <a:t>17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XANES</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能量较低的一种，范围大致是吸收</a:t>
            </a:r>
            <a:r>
              <a:rPr lang="en-US" altLang="zh-CN" dirty="0"/>
              <a:t>edge</a:t>
            </a:r>
            <a:r>
              <a:rPr lang="zh-CN" altLang="en-US" dirty="0"/>
              <a:t>附近</a:t>
            </a:r>
            <a:r>
              <a:rPr lang="en-US" altLang="zh-CN" dirty="0"/>
              <a:t>±50~100eV</a:t>
            </a:r>
            <a:r>
              <a:rPr lang="zh-CN" altLang="en-US" dirty="0"/>
              <a:t>。此时</a:t>
            </a:r>
            <a:r>
              <a:rPr lang="en-US" altLang="zh-CN" dirty="0"/>
              <a:t>X</a:t>
            </a:r>
            <a:r>
              <a:rPr lang="zh-CN" altLang="en-US" dirty="0"/>
              <a:t>射线入射产生的光电子能量相对较低，波长大于吸收中心原子到其最近邻原子的距离，因此可以认为该光电子的电子波存在与多个原子发生散射的过程。复数的散射中心所产生的散射电子波彼此还存在叠加相干，这导致随着入射</a:t>
            </a:r>
            <a:r>
              <a:rPr lang="en-US" altLang="zh-CN" dirty="0"/>
              <a:t>X</a:t>
            </a:r>
            <a:r>
              <a:rPr lang="zh-CN" altLang="en-US" dirty="0"/>
              <a:t>射线能量的变化，谱线将存在干涉相长或相消对应的极大、极小点，表现为吸收强度的振荡。</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图上浅灰色区域代表</a:t>
            </a:r>
            <a:r>
              <a:rPr lang="en-US" altLang="zh-CN" dirty="0"/>
              <a:t>XANES</a:t>
            </a:r>
            <a:r>
              <a:rPr lang="zh-CN" altLang="en-US" dirty="0"/>
              <a:t>区域，但其实目前并没有对</a:t>
            </a:r>
            <a:r>
              <a:rPr lang="en-US" altLang="zh-CN" dirty="0"/>
              <a:t>XANES</a:t>
            </a:r>
            <a:r>
              <a:rPr lang="zh-CN" altLang="en-US" dirty="0"/>
              <a:t>和</a:t>
            </a:r>
            <a:r>
              <a:rPr lang="en-US" altLang="zh-CN" dirty="0"/>
              <a:t>EXAFS</a:t>
            </a:r>
            <a:r>
              <a:rPr lang="zh-CN" altLang="en-US" dirty="0"/>
              <a:t>能量的统一划分标准，有某些</a:t>
            </a:r>
            <a:r>
              <a:rPr lang="en-US" altLang="zh-CN" dirty="0"/>
              <a:t>convention</a:t>
            </a:r>
            <a:r>
              <a:rPr lang="zh-CN" altLang="en-US" dirty="0"/>
              <a:t>将图上标记为</a:t>
            </a:r>
            <a:r>
              <a:rPr lang="en-US" altLang="zh-CN" dirty="0"/>
              <a:t>EXAFS</a:t>
            </a:r>
            <a:r>
              <a:rPr lang="zh-CN" altLang="en-US" dirty="0"/>
              <a:t>的区域里能量较低的一小部分也纳入</a:t>
            </a:r>
            <a:r>
              <a:rPr lang="en-US" altLang="zh-CN" dirty="0"/>
              <a:t>XANES</a:t>
            </a:r>
            <a:r>
              <a:rPr lang="zh-CN" altLang="en-US" dirty="0"/>
              <a:t>的范围，所以说有些</a:t>
            </a:r>
            <a:r>
              <a:rPr lang="en-US" altLang="zh-CN" dirty="0"/>
              <a:t>XANES</a:t>
            </a:r>
            <a:r>
              <a:rPr lang="zh-CN" altLang="en-US" dirty="0"/>
              <a:t>的谱线除了前面的</a:t>
            </a:r>
            <a:r>
              <a:rPr lang="en-US" altLang="zh-CN" dirty="0"/>
              <a:t>Rising Edge</a:t>
            </a:r>
            <a:r>
              <a:rPr lang="zh-CN" altLang="en-US" dirty="0"/>
              <a:t>外，后面还带有一小段振荡的曲线。至于</a:t>
            </a:r>
            <a:r>
              <a:rPr lang="en-US" altLang="zh-CN" dirty="0"/>
              <a:t>Rising Edge</a:t>
            </a:r>
            <a:r>
              <a:rPr lang="zh-CN" altLang="en-US" dirty="0"/>
              <a:t>则是与</a:t>
            </a:r>
            <a:r>
              <a:rPr lang="en-US" altLang="zh-CN" dirty="0"/>
              <a:t>X</a:t>
            </a:r>
            <a:r>
              <a:rPr lang="zh-CN" altLang="en-US" dirty="0"/>
              <a:t>射线标识谱中的连续谱部分类似，代表的是入射的</a:t>
            </a:r>
            <a:r>
              <a:rPr lang="en-US" altLang="zh-CN" dirty="0"/>
              <a:t>X</a:t>
            </a:r>
            <a:r>
              <a:rPr lang="zh-CN" altLang="en-US" dirty="0"/>
              <a:t>射线能量达到了能够将原子的内层电子直接电离成自由电子的程度，因此吸收强度有一个快速的上升。</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当原子形成一些共价键结构（对于金属原子，大致等价于被氧化）时，吸收峰的强度和位置随着氧化程度的加深会存在单调的变化（具体变化方向可能</a:t>
            </a:r>
            <a:r>
              <a:rPr lang="en-US" altLang="zh-CN" dirty="0"/>
              <a:t>case-by-case</a:t>
            </a:r>
            <a:r>
              <a:rPr lang="zh-CN" altLang="en-US" dirty="0"/>
              <a:t>），因此可以利用金属单质和金属氧化物的</a:t>
            </a:r>
            <a:r>
              <a:rPr lang="en-US" altLang="zh-CN" dirty="0"/>
              <a:t>XANES</a:t>
            </a:r>
            <a:r>
              <a:rPr lang="zh-CN" altLang="en-US" dirty="0"/>
              <a:t>谱作为</a:t>
            </a:r>
            <a:r>
              <a:rPr lang="en-US" altLang="zh-CN" dirty="0"/>
              <a:t>reference</a:t>
            </a:r>
            <a:r>
              <a:rPr lang="zh-CN" altLang="en-US" dirty="0"/>
              <a:t>，研究样品体系中金属原子的氧化态。</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EXAFS</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能量较高的一种，通常是吸收</a:t>
            </a:r>
            <a:r>
              <a:rPr lang="en-US" altLang="zh-CN" dirty="0"/>
              <a:t>edge</a:t>
            </a:r>
            <a:r>
              <a:rPr lang="zh-CN" altLang="en-US" dirty="0"/>
              <a:t>上方</a:t>
            </a:r>
            <a:r>
              <a:rPr lang="en-US" altLang="zh-CN" dirty="0"/>
              <a:t>10</a:t>
            </a:r>
            <a:r>
              <a:rPr lang="en-US" altLang="zh-CN" baseline="30000" dirty="0"/>
              <a:t>2</a:t>
            </a:r>
            <a:r>
              <a:rPr lang="en-US" altLang="zh-CN" dirty="0"/>
              <a:t>eV</a:t>
            </a:r>
            <a:r>
              <a:rPr lang="zh-CN" altLang="en-US" dirty="0"/>
              <a:t>以上的区间。由于能量足够高，电子波长已经在最近邻原子间距以下，可以认为电子的波动性不再显著，谱线的调制效应主要来自吸收中心周围单个原子对电子波的散射作用。因此，这种谱线的物理本质，其实类似于吸收中心原子和它的某个最近邻原子对于单个电子的二级散射过程，它直接对应于吸收中心原子的成键状况，从而能够直观地显示出原子所处的化学环境，进而推测单原子在整个催化体系中的分布。</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目前基于</a:t>
            </a:r>
            <a:r>
              <a:rPr lang="en-US" altLang="zh-CN" dirty="0"/>
              <a:t>X</a:t>
            </a:r>
            <a:r>
              <a:rPr lang="zh-CN" altLang="en-US" dirty="0"/>
              <a:t>射线吸收原理对</a:t>
            </a:r>
            <a:r>
              <a:rPr lang="en-US" altLang="zh-CN" dirty="0"/>
              <a:t>XAS</a:t>
            </a:r>
            <a:r>
              <a:rPr lang="zh-CN" altLang="en-US" dirty="0"/>
              <a:t>谱的</a:t>
            </a:r>
            <a:r>
              <a:rPr lang="en-US" altLang="zh-CN" dirty="0"/>
              <a:t>interpretation</a:t>
            </a:r>
            <a:r>
              <a:rPr lang="zh-CN" altLang="en-US" dirty="0"/>
              <a:t>方法，经检验发现是可以很好地同时运用在</a:t>
            </a:r>
            <a:r>
              <a:rPr lang="en-US" altLang="zh-CN" dirty="0"/>
              <a:t>XANES</a:t>
            </a:r>
            <a:r>
              <a:rPr lang="zh-CN" altLang="en-US" dirty="0"/>
              <a:t>和</a:t>
            </a:r>
            <a:r>
              <a:rPr lang="en-US" altLang="zh-CN" dirty="0"/>
              <a:t>EXAFS</a:t>
            </a:r>
            <a:r>
              <a:rPr lang="zh-CN" altLang="en-US" dirty="0"/>
              <a:t>两种体系中的，因此常常将两者直接统称为</a:t>
            </a:r>
            <a:r>
              <a:rPr lang="en-US" altLang="zh-CN" dirty="0"/>
              <a:t>XAFS</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这个图是直接从</a:t>
            </a:r>
            <a:r>
              <a:rPr lang="en-US" altLang="zh-CN" dirty="0"/>
              <a:t>wiki</a:t>
            </a:r>
            <a:r>
              <a:rPr lang="zh-CN" altLang="en-US" dirty="0"/>
              <a:t>上拿过来的，</a:t>
            </a:r>
            <a:r>
              <a:rPr lang="en-US" altLang="zh-CN" dirty="0"/>
              <a:t>wiki</a:t>
            </a:r>
            <a:r>
              <a:rPr lang="zh-CN" altLang="en-US" dirty="0"/>
              <a:t>上没有引它的出处</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26432272-A394-4F3B-A9BA-7E4E53C46382}" type="slidenum">
              <a:rPr lang="zh-CN" altLang="en-US" smtClean="0"/>
              <a:t>18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NMR</a:t>
            </a:r>
            <a:r>
              <a:rPr lang="zh-CN" altLang="en-US" dirty="0"/>
              <a:t>核磁共振波谱，</a:t>
            </a:r>
            <a:r>
              <a:rPr lang="en-US" altLang="zh-CN" dirty="0"/>
              <a:t>nuclear magnetic resonance</a:t>
            </a:r>
          </a:p>
          <a:p>
            <a:r>
              <a:rPr lang="en-US" altLang="zh-CN" dirty="0"/>
              <a:t>IR </a:t>
            </a:r>
            <a:r>
              <a:rPr lang="zh-CN" altLang="en-US" dirty="0"/>
              <a:t>红外光谱</a:t>
            </a:r>
            <a:endParaRPr lang="en-US" altLang="zh-CN" dirty="0"/>
          </a:p>
          <a:p>
            <a:r>
              <a:rPr lang="zh-CN" altLang="en-US" dirty="0"/>
              <a:t>图为各种方式探测单原子</a:t>
            </a:r>
            <a:r>
              <a:rPr lang="en-US" altLang="zh-CN" dirty="0" err="1"/>
              <a:t>Ir</a:t>
            </a:r>
            <a:r>
              <a:rPr lang="zh-CN" altLang="en-US" dirty="0"/>
              <a:t>锚定在</a:t>
            </a:r>
            <a:r>
              <a:rPr lang="en-US" altLang="zh-CN" dirty="0"/>
              <a:t>Y</a:t>
            </a:r>
            <a:r>
              <a:rPr lang="zh-CN" altLang="en-US" dirty="0"/>
              <a:t>型沸石（一种铝硅酸盐）上的结构，</a:t>
            </a:r>
            <a:endParaRPr lang="en-US" altLang="zh-CN" dirty="0"/>
          </a:p>
          <a:p>
            <a:r>
              <a:rPr lang="zh-CN" altLang="en-US" dirty="0"/>
              <a:t>红外光谱法利用分子探针与固体表面的相互作用，提取探针模式的振动强度和频率的变化，从而验证活性中心的结构和构型</a:t>
            </a:r>
          </a:p>
        </p:txBody>
      </p:sp>
      <p:sp>
        <p:nvSpPr>
          <p:cNvPr id="4" name="灯片编号占位符 3"/>
          <p:cNvSpPr>
            <a:spLocks noGrp="1"/>
          </p:cNvSpPr>
          <p:nvPr>
            <p:ph type="sldNum" sz="quarter" idx="5"/>
          </p:nvPr>
        </p:nvSpPr>
        <p:spPr/>
        <p:txBody>
          <a:bodyPr/>
          <a:lstStyle/>
          <a:p>
            <a:fld id="{26432272-A394-4F3B-A9BA-7E4E53C46382}" type="slidenum">
              <a:rPr lang="zh-CN" altLang="en-US" smtClean="0"/>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vl1pPr>
          </a:lstStyle>
          <a:p>
            <a:fld id="{F7B0D3A3-7EA5-4F6A-9CDD-C06D0B38BDAC}" type="datetime1">
              <a:rPr lang="zh-CN" altLang="en-US" smtClean="0"/>
              <a:t>2020/11/18</a:t>
            </a:fld>
            <a:endParaRPr lang="zh-CN" altLang="en-US" sz="1800">
              <a:solidFill>
                <a:schemeClr val="tx1"/>
              </a:solidFill>
              <a:ea typeface="+mn-ea"/>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322C1DE2-A20D-487F-B06B-9FF7DDDBBC27}"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202CA072-0888-4464-B01F-0C0693323D11}" type="datetime1">
              <a:rPr lang="zh-CN" altLang="en-US" smtClean="0"/>
              <a:t>2020/11/18</a:t>
            </a:fld>
            <a:endParaRPr lang="zh-CN" altLang="en-US" sz="1800">
              <a:solidFill>
                <a:schemeClr val="tx1"/>
              </a:solidFill>
              <a:ea typeface="+mn-ea"/>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14E71A9D-4D09-42EB-B002-AAE5775A4985}"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57200" y="206375"/>
            <a:ext cx="6019800" cy="438785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6A145DF4-5F2F-430F-A646-4E86FDB8906B}" type="datetime1">
              <a:rPr lang="zh-CN" altLang="en-US" smtClean="0"/>
              <a:t>2020/11/18</a:t>
            </a:fld>
            <a:endParaRPr lang="zh-CN" altLang="en-US" sz="1800">
              <a:solidFill>
                <a:schemeClr val="tx1"/>
              </a:solidFill>
              <a:ea typeface="+mn-ea"/>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0382BBDF-4CC6-4CC4-AB67-8386B62A86CC}"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3"/>
            <a:ext cx="2133600" cy="274637"/>
          </a:xfrm>
        </p:spPr>
        <p:txBody>
          <a:bodyPr/>
          <a:lstStyle>
            <a:lvl1pPr>
              <a:defRPr/>
            </a:lvl1pPr>
          </a:lstStyle>
          <a:p>
            <a:fld id="{64472FE3-17F4-4D86-BFE4-61695BB90AD3}" type="datetime1">
              <a:rPr lang="zh-CN" altLang="en-US" smtClean="0"/>
              <a:t>2020/11/18</a:t>
            </a:fld>
            <a:endParaRPr lang="zh-CN" altLang="en-US" sz="1800">
              <a:solidFill>
                <a:schemeClr val="tx1"/>
              </a:solidFill>
              <a:ea typeface="+mn-ea"/>
            </a:endParaRPr>
          </a:p>
        </p:txBody>
      </p:sp>
      <p:sp>
        <p:nvSpPr>
          <p:cNvPr id="4" name="页脚占位符 3"/>
          <p:cNvSpPr>
            <a:spLocks noGrp="1"/>
          </p:cNvSpPr>
          <p:nvPr>
            <p:ph type="ftr" sz="quarter" idx="11"/>
          </p:nvPr>
        </p:nvSpPr>
        <p:spPr>
          <a:xfrm>
            <a:off x="3124200" y="4767263"/>
            <a:ext cx="2895600" cy="274637"/>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553200" y="4767263"/>
            <a:ext cx="2133600" cy="274637"/>
          </a:xfrm>
        </p:spPr>
        <p:txBody>
          <a:bodyPr/>
          <a:lstStyle>
            <a:lvl1pPr>
              <a:defRPr/>
            </a:lvl1pPr>
          </a:lstStyle>
          <a:p>
            <a:fld id="{FAA0DFE0-63EB-46B5-A766-1A473D4148ED}"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796EF582-94D4-46D7-B040-36C3995534C2}" type="datetime1">
              <a:rPr lang="zh-CN" altLang="en-US" smtClean="0"/>
              <a:t>2020/11/18</a:t>
            </a:fld>
            <a:endParaRPr lang="zh-CN" altLang="en-US" sz="1800">
              <a:solidFill>
                <a:schemeClr val="tx1"/>
              </a:solidFill>
              <a:ea typeface="+mn-ea"/>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D5E845FD-F2FA-4166-BAE7-F5B45B527712}"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0"/>
            <a:ext cx="7886700" cy="11255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vl1pPr>
          </a:lstStyle>
          <a:p>
            <a:fld id="{224B7CA4-A2BF-45C1-8189-200CF115708F}" type="datetime1">
              <a:rPr lang="zh-CN" altLang="en-US" smtClean="0"/>
              <a:t>2020/11/18</a:t>
            </a:fld>
            <a:endParaRPr lang="zh-CN" altLang="en-US" sz="1800">
              <a:solidFill>
                <a:schemeClr val="tx1"/>
              </a:solidFill>
              <a:ea typeface="+mn-ea"/>
            </a:endParaRPr>
          </a:p>
        </p:txBody>
      </p:sp>
      <p:sp>
        <p:nvSpPr>
          <p:cNvPr id="5" name="页脚占位符 4"/>
          <p:cNvSpPr>
            <a:spLocks noGrp="1"/>
          </p:cNvSpPr>
          <p:nvPr>
            <p:ph type="ftr" sz="quarter" idx="11"/>
          </p:nvPr>
        </p:nvSpPr>
        <p:spPr/>
        <p:txBody>
          <a:bodyPr/>
          <a:lstStyle>
            <a:lvl1pPr>
              <a:defRPr/>
            </a:lvl1pPr>
          </a:lstStyle>
          <a:p>
            <a:endParaRPr lang="zh-CN" altLang="zh-CN"/>
          </a:p>
        </p:txBody>
      </p:sp>
      <p:sp>
        <p:nvSpPr>
          <p:cNvPr id="6" name="灯片编号占位符 5"/>
          <p:cNvSpPr>
            <a:spLocks noGrp="1"/>
          </p:cNvSpPr>
          <p:nvPr>
            <p:ph type="sldNum" sz="quarter" idx="12"/>
          </p:nvPr>
        </p:nvSpPr>
        <p:spPr/>
        <p:txBody>
          <a:bodyPr/>
          <a:lstStyle>
            <a:lvl1pPr>
              <a:defRPr/>
            </a:lvl1pPr>
          </a:lstStyle>
          <a:p>
            <a:fld id="{4402B830-3E88-4A05-A959-08FCD0364624}"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57200" y="1200150"/>
            <a:ext cx="4038600" cy="33940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200150"/>
            <a:ext cx="4038600" cy="339407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fld id="{08D748CB-F9B4-4045-AEDA-6EA7A19ADD45}" type="datetime1">
              <a:rPr lang="zh-CN" altLang="en-US" smtClean="0"/>
              <a:t>2020/11/18</a:t>
            </a:fld>
            <a:endParaRPr lang="zh-CN" altLang="en-US" sz="1800">
              <a:solidFill>
                <a:schemeClr val="tx1"/>
              </a:solidFill>
              <a:ea typeface="+mn-ea"/>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CC3D6E9F-8596-4517-B0F1-8C90EB9C07C3}"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fld id="{52238FF9-D825-4078-917F-BE8CF0CC0E9D}" type="datetime1">
              <a:rPr lang="zh-CN" altLang="en-US" smtClean="0"/>
              <a:t>2020/11/18</a:t>
            </a:fld>
            <a:endParaRPr lang="zh-CN" altLang="en-US" sz="1800">
              <a:solidFill>
                <a:schemeClr val="tx1"/>
              </a:solidFill>
              <a:ea typeface="+mn-ea"/>
            </a:endParaRPr>
          </a:p>
        </p:txBody>
      </p:sp>
      <p:sp>
        <p:nvSpPr>
          <p:cNvPr id="8" name="页脚占位符 7"/>
          <p:cNvSpPr>
            <a:spLocks noGrp="1"/>
          </p:cNvSpPr>
          <p:nvPr>
            <p:ph type="ftr" sz="quarter" idx="11"/>
          </p:nvPr>
        </p:nvSpPr>
        <p:spPr/>
        <p:txBody>
          <a:bodyPr/>
          <a:lstStyle>
            <a:lvl1pPr>
              <a:defRPr/>
            </a:lvl1pPr>
          </a:lstStyle>
          <a:p>
            <a:endParaRPr lang="zh-CN" altLang="zh-CN"/>
          </a:p>
        </p:txBody>
      </p:sp>
      <p:sp>
        <p:nvSpPr>
          <p:cNvPr id="9" name="灯片编号占位符 8"/>
          <p:cNvSpPr>
            <a:spLocks noGrp="1"/>
          </p:cNvSpPr>
          <p:nvPr>
            <p:ph type="sldNum" sz="quarter" idx="12"/>
          </p:nvPr>
        </p:nvSpPr>
        <p:spPr/>
        <p:txBody>
          <a:bodyPr/>
          <a:lstStyle>
            <a:lvl1pPr>
              <a:defRPr/>
            </a:lvl1pPr>
          </a:lstStyle>
          <a:p>
            <a:fld id="{CA0329AF-3CCD-4175-8895-14D340F61547}"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fld id="{B5DD346C-8396-498B-92A4-33CF0B62F069}" type="datetime1">
              <a:rPr lang="zh-CN" altLang="en-US" smtClean="0"/>
              <a:t>2020/11/18</a:t>
            </a:fld>
            <a:endParaRPr lang="zh-CN" altLang="en-US" sz="1800">
              <a:solidFill>
                <a:schemeClr val="tx1"/>
              </a:solidFill>
              <a:ea typeface="+mn-ea"/>
            </a:endParaRPr>
          </a:p>
        </p:txBody>
      </p:sp>
      <p:sp>
        <p:nvSpPr>
          <p:cNvPr id="4" name="页脚占位符 3"/>
          <p:cNvSpPr>
            <a:spLocks noGrp="1"/>
          </p:cNvSpPr>
          <p:nvPr>
            <p:ph type="ftr" sz="quarter" idx="11"/>
          </p:nvPr>
        </p:nvSpPr>
        <p:spPr/>
        <p:txBody>
          <a:bodyPr/>
          <a:lstStyle>
            <a:lvl1pPr>
              <a:defRPr/>
            </a:lvl1pPr>
          </a:lstStyle>
          <a:p>
            <a:endParaRPr lang="zh-CN" altLang="zh-CN"/>
          </a:p>
        </p:txBody>
      </p:sp>
      <p:sp>
        <p:nvSpPr>
          <p:cNvPr id="5" name="灯片编号占位符 4"/>
          <p:cNvSpPr>
            <a:spLocks noGrp="1"/>
          </p:cNvSpPr>
          <p:nvPr>
            <p:ph type="sldNum" sz="quarter" idx="12"/>
          </p:nvPr>
        </p:nvSpPr>
        <p:spPr/>
        <p:txBody>
          <a:bodyPr/>
          <a:lstStyle>
            <a:lvl1pPr>
              <a:defRPr/>
            </a:lvl1pPr>
          </a:lstStyle>
          <a:p>
            <a:fld id="{BD641497-0761-415B-8957-02D13CF46CF7}"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93FAA10B-70A5-4CDF-91EC-F38648976991}" type="datetime1">
              <a:rPr lang="zh-CN" altLang="en-US" smtClean="0"/>
              <a:t>2020/11/18</a:t>
            </a:fld>
            <a:endParaRPr lang="zh-CN" altLang="en-US" sz="1800">
              <a:solidFill>
                <a:schemeClr val="tx1"/>
              </a:solidFill>
              <a:ea typeface="+mn-ea"/>
            </a:endParaRPr>
          </a:p>
        </p:txBody>
      </p:sp>
      <p:sp>
        <p:nvSpPr>
          <p:cNvPr id="3" name="页脚占位符 2"/>
          <p:cNvSpPr>
            <a:spLocks noGrp="1"/>
          </p:cNvSpPr>
          <p:nvPr>
            <p:ph type="ftr" sz="quarter" idx="11"/>
          </p:nvPr>
        </p:nvSpPr>
        <p:spPr/>
        <p:txBody>
          <a:bodyPr/>
          <a:lstStyle>
            <a:lvl1pPr>
              <a:defRPr/>
            </a:lvl1pPr>
          </a:lstStyle>
          <a:p>
            <a:endParaRPr lang="zh-CN" altLang="zh-CN"/>
          </a:p>
        </p:txBody>
      </p:sp>
      <p:sp>
        <p:nvSpPr>
          <p:cNvPr id="4" name="灯片编号占位符 3"/>
          <p:cNvSpPr>
            <a:spLocks noGrp="1"/>
          </p:cNvSpPr>
          <p:nvPr>
            <p:ph type="sldNum" sz="quarter" idx="12"/>
          </p:nvPr>
        </p:nvSpPr>
        <p:spPr/>
        <p:txBody>
          <a:bodyPr/>
          <a:lstStyle>
            <a:lvl1pPr>
              <a:defRPr/>
            </a:lvl1pPr>
          </a:lstStyle>
          <a:p>
            <a:fld id="{FA8739F6-D688-4C73-8116-AA178226E2ED}"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vl1pPr>
          </a:lstStyle>
          <a:p>
            <a:fld id="{0C95CB98-A270-4A72-9481-1C687A8A1AAE}" type="datetime1">
              <a:rPr lang="zh-CN" altLang="en-US" smtClean="0"/>
              <a:t>2020/11/18</a:t>
            </a:fld>
            <a:endParaRPr lang="zh-CN" altLang="en-US" sz="1800">
              <a:solidFill>
                <a:schemeClr val="tx1"/>
              </a:solidFill>
              <a:ea typeface="+mn-ea"/>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140B8C8C-DC9E-4469-9F83-A1FC165D2082}"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vl1pPr>
          </a:lstStyle>
          <a:p>
            <a:fld id="{D0D62063-C5E8-4D13-A9F8-32DA4D65BDAA}" type="datetime1">
              <a:rPr lang="zh-CN" altLang="en-US" smtClean="0"/>
              <a:t>2020/11/18</a:t>
            </a:fld>
            <a:endParaRPr lang="zh-CN" altLang="en-US" sz="1800">
              <a:solidFill>
                <a:schemeClr val="tx1"/>
              </a:solidFill>
              <a:ea typeface="+mn-ea"/>
            </a:endParaRPr>
          </a:p>
        </p:txBody>
      </p:sp>
      <p:sp>
        <p:nvSpPr>
          <p:cNvPr id="6" name="页脚占位符 5"/>
          <p:cNvSpPr>
            <a:spLocks noGrp="1"/>
          </p:cNvSpPr>
          <p:nvPr>
            <p:ph type="ftr" sz="quarter" idx="11"/>
          </p:nvPr>
        </p:nvSpPr>
        <p:spPr/>
        <p:txBody>
          <a:bodyPr/>
          <a:lstStyle>
            <a:lvl1pPr>
              <a:defRPr/>
            </a:lvl1pPr>
          </a:lstStyle>
          <a:p>
            <a:endParaRPr lang="zh-CN" altLang="zh-CN"/>
          </a:p>
        </p:txBody>
      </p:sp>
      <p:sp>
        <p:nvSpPr>
          <p:cNvPr id="7" name="灯片编号占位符 6"/>
          <p:cNvSpPr>
            <a:spLocks noGrp="1"/>
          </p:cNvSpPr>
          <p:nvPr>
            <p:ph type="sldNum" sz="quarter" idx="12"/>
          </p:nvPr>
        </p:nvSpPr>
        <p:spPr/>
        <p:txBody>
          <a:bodyPr/>
          <a:lstStyle>
            <a:lvl1pPr>
              <a:defRPr/>
            </a:lvl1pPr>
          </a:lstStyle>
          <a:p>
            <a:fld id="{5A944870-9B82-4E71-B4AA-C8421EE94DA2}" type="slidenum">
              <a:rPr lang="zh-CN" altLang="en-US"/>
              <a:t>‹#›</a:t>
            </a:fld>
            <a:endParaRPr lang="zh-CN" altLang="en-US" sz="1800">
              <a:solidFill>
                <a:schemeClr val="tx1"/>
              </a:solidFill>
              <a:ea typeface="+mn-ea"/>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4">
            <a:alphaModFix amt="70000"/>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sym typeface="Calibri" panose="020F0502020204030204" pitchFamily="34" charset="0"/>
              </a:rPr>
              <a:t>单击此处编辑母版标题样式</a:t>
            </a:r>
          </a:p>
        </p:txBody>
      </p:sp>
      <p:sp>
        <p:nvSpPr>
          <p:cNvPr id="1027" name="文本占位符 2"/>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sym typeface="Calibri" panose="020F0502020204030204" pitchFamily="34" charset="0"/>
              </a:rPr>
              <a:t>单击此处编辑母版文本样式</a:t>
            </a:r>
          </a:p>
          <a:p>
            <a:pPr lvl="1"/>
            <a:r>
              <a:rPr lang="zh-CN" altLang="zh-CN">
                <a:sym typeface="Calibri" panose="020F0502020204030204" pitchFamily="34" charset="0"/>
              </a:rPr>
              <a:t>第二级</a:t>
            </a:r>
          </a:p>
          <a:p>
            <a:pPr lvl="2"/>
            <a:r>
              <a:rPr lang="zh-CN" altLang="zh-CN">
                <a:sym typeface="Calibri" panose="020F0502020204030204" pitchFamily="34" charset="0"/>
              </a:rPr>
              <a:t>第三级</a:t>
            </a:r>
          </a:p>
          <a:p>
            <a:pPr lvl="3"/>
            <a:r>
              <a:rPr lang="zh-CN" altLang="zh-CN">
                <a:sym typeface="Calibri" panose="020F0502020204030204" pitchFamily="34" charset="0"/>
              </a:rPr>
              <a:t>第四级</a:t>
            </a:r>
          </a:p>
          <a:p>
            <a:pPr lvl="4"/>
            <a:r>
              <a:rPr lang="zh-CN" altLang="zh-CN">
                <a:sym typeface="Calibri" panose="020F0502020204030204" pitchFamily="34" charset="0"/>
              </a:rPr>
              <a:t>第五级</a:t>
            </a:r>
          </a:p>
        </p:txBody>
      </p:sp>
      <p:sp>
        <p:nvSpPr>
          <p:cNvPr id="1028"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fld id="{F9383FBF-9B22-4354-8AEC-680B0105232E}" type="datetime1">
              <a:rPr lang="zh-CN" altLang="en-US" smtClean="0"/>
              <a:t>2020/11/18</a:t>
            </a:fld>
            <a:endParaRPr lang="zh-CN" altLang="en-US" sz="1800">
              <a:solidFill>
                <a:schemeClr val="tx1"/>
              </a:solidFill>
              <a:ea typeface="+mn-ea"/>
            </a:endParaRPr>
          </a:p>
        </p:txBody>
      </p:sp>
      <p:sp>
        <p:nvSpPr>
          <p:cNvPr id="1029"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a:solidFill>
                  <a:srgbClr val="898989"/>
                </a:solidFill>
              </a:defRPr>
            </a:lvl1pPr>
          </a:lstStyle>
          <a:p>
            <a:endParaRPr lang="zh-CN" altLang="zh-CN"/>
          </a:p>
        </p:txBody>
      </p:sp>
      <p:sp>
        <p:nvSpPr>
          <p:cNvPr id="1030"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a:solidFill>
                  <a:srgbClr val="898989"/>
                </a:solidFill>
              </a:defRPr>
            </a:lvl1pPr>
          </a:lstStyle>
          <a:p>
            <a:fld id="{2D749FBE-2494-4013-8473-499C81EC42F0}" type="slidenum">
              <a:rPr lang="zh-CN" altLang="en-US"/>
              <a:t>‹#›</a:t>
            </a:fld>
            <a:endParaRPr lang="zh-CN" altLang="en-US" sz="1800">
              <a:solidFill>
                <a:schemeClr val="tx1"/>
              </a:solidFill>
              <a:ea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914400" indent="-914400" algn="ctr" rtl="0" fontAlgn="base">
        <a:spcBef>
          <a:spcPct val="0"/>
        </a:spcBef>
        <a:spcAft>
          <a:spcPct val="0"/>
        </a:spcAft>
        <a:defRPr sz="4400" kern="1200">
          <a:solidFill>
            <a:schemeClr val="tx1"/>
          </a:solidFill>
          <a:latin typeface="+mj-lt"/>
          <a:ea typeface="+mj-ea"/>
          <a:cs typeface="+mj-cs"/>
          <a:sym typeface="Calibri" panose="020F0502020204030204" pitchFamily="34" charset="0"/>
        </a:defRPr>
      </a:lvl1pPr>
      <a:lvl2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rgbClr val="9A0000"/>
        </a:solidFill>
        <a:effectLst/>
      </p:bgPr>
    </p:bg>
    <p:spTree>
      <p:nvGrpSpPr>
        <p:cNvPr id="1" name=""/>
        <p:cNvGrpSpPr/>
        <p:nvPr/>
      </p:nvGrpSpPr>
      <p:grpSpPr>
        <a:xfrm>
          <a:off x="0" y="0"/>
          <a:ext cx="0" cy="0"/>
          <a:chOff x="0" y="0"/>
          <a:chExt cx="0" cy="0"/>
        </a:xfrm>
      </p:grpSpPr>
      <p:sp>
        <p:nvSpPr>
          <p:cNvPr id="3078" name="TextBox 5"/>
          <p:cNvSpPr>
            <a:spLocks noChangeArrowheads="1"/>
          </p:cNvSpPr>
          <p:nvPr/>
        </p:nvSpPr>
        <p:spPr bwMode="auto">
          <a:xfrm>
            <a:off x="1331913" y="2535746"/>
            <a:ext cx="648017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5000"/>
              </a:lnSpc>
            </a:pPr>
            <a:r>
              <a:rPr lang="zh-CN" altLang="en-US" sz="3200" dirty="0">
                <a:solidFill>
                  <a:schemeClr val="bg1"/>
                </a:solidFill>
                <a:latin typeface="宋体" panose="02010600030101010101" pitchFamily="2" charset="-122"/>
                <a:ea typeface="宋体" panose="02010600030101010101" pitchFamily="2" charset="-122"/>
                <a:cs typeface="Raleway" panose="020B0003030101060003" pitchFamily="2" charset="0"/>
                <a:sym typeface="Verdana" panose="020B0604030504040204" pitchFamily="34" charset="0"/>
              </a:rPr>
              <a:t>单原子催化</a:t>
            </a:r>
          </a:p>
        </p:txBody>
      </p:sp>
      <p:sp>
        <p:nvSpPr>
          <p:cNvPr id="3079" name="TextBox 1"/>
          <p:cNvSpPr>
            <a:spLocks noChangeArrowheads="1"/>
          </p:cNvSpPr>
          <p:nvPr/>
        </p:nvSpPr>
        <p:spPr bwMode="auto">
          <a:xfrm>
            <a:off x="2412048" y="3394206"/>
            <a:ext cx="43200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dirty="0">
                <a:solidFill>
                  <a:schemeClr val="bg1"/>
                </a:solidFill>
                <a:latin typeface="Times New Roman" panose="02020603050405020304" charset="0"/>
                <a:ea typeface="Raleway" panose="020B0003030101060003" pitchFamily="2" charset="0"/>
                <a:cs typeface="Times New Roman" panose="02020603050405020304" charset="0"/>
                <a:sym typeface="Raleway" panose="020B0003030101060003" pitchFamily="2" charset="0"/>
              </a:rPr>
              <a:t>20201118</a:t>
            </a:r>
          </a:p>
          <a:p>
            <a:pPr algn="ctr"/>
            <a:endParaRPr lang="zh-CN" altLang="en-US" dirty="0">
              <a:solidFill>
                <a:schemeClr val="bg1"/>
              </a:solidFill>
              <a:latin typeface="Times New Roman" panose="02020603050405020304" charset="0"/>
              <a:ea typeface="宋体" panose="02010600030101010101" pitchFamily="2" charset="-122"/>
              <a:cs typeface="Times New Roman" panose="02020603050405020304" charset="0"/>
            </a:endParaRPr>
          </a:p>
          <a:p>
            <a:pPr algn="ctr"/>
            <a:r>
              <a:rPr lang="zh-CN" altLang="en-US" dirty="0">
                <a:solidFill>
                  <a:schemeClr val="bg1"/>
                </a:solidFill>
                <a:latin typeface="Times New Roman" panose="02020603050405020304" charset="0"/>
                <a:ea typeface="宋体" panose="02010600030101010101" pitchFamily="2" charset="-122"/>
                <a:cs typeface="Times New Roman" panose="02020603050405020304" charset="0"/>
              </a:rPr>
              <a:t>第八组：谢知恒、白羚、孙威、张振宇、赵彤阳、杜鹏虎、郭雪琪。</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21" y="2375009"/>
            <a:ext cx="1033658" cy="1019228"/>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6" t="23827" r="36" b="29384"/>
          <a:stretch>
            <a:fillRect/>
          </a:stretch>
        </p:blipFill>
        <p:spPr>
          <a:xfrm>
            <a:off x="-36512" y="446867"/>
            <a:ext cx="9217024" cy="1836851"/>
          </a:xfrm>
          <a:prstGeom prst="rect">
            <a:avLst/>
          </a:prstGeom>
          <a:ln w="28575">
            <a:solidFill>
              <a:schemeClr val="bg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4"/>
          <p:cNvSpPr>
            <a:spLocks noChangeArrowheads="1"/>
          </p:cNvSpPr>
          <p:nvPr/>
        </p:nvSpPr>
        <p:spPr bwMode="auto">
          <a:xfrm>
            <a:off x="6083300" y="0"/>
            <a:ext cx="2592388" cy="1995488"/>
          </a:xfrm>
          <a:prstGeom prst="rect">
            <a:avLst/>
          </a:prstGeom>
          <a:solidFill>
            <a:srgbClr val="9A0000"/>
          </a:solidFill>
          <a:ln>
            <a:noFill/>
          </a:ln>
        </p:spPr>
        <p:txBody>
          <a:bodyPr anchor="ctr"/>
          <a:lstStyle/>
          <a:p>
            <a:pPr algn="ctr"/>
            <a:endParaRPr lang="zh-CN" altLang="zh-CN">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324" y="735546"/>
            <a:ext cx="1033658" cy="1019228"/>
          </a:xfrm>
          <a:prstGeom prst="rect">
            <a:avLst/>
          </a:prstGeom>
        </p:spPr>
      </p:pic>
      <p:sp>
        <p:nvSpPr>
          <p:cNvPr id="8" name="TextBox 5"/>
          <p:cNvSpPr>
            <a:spLocks noChangeArrowheads="1"/>
          </p:cNvSpPr>
          <p:nvPr/>
        </p:nvSpPr>
        <p:spPr bwMode="auto">
          <a:xfrm>
            <a:off x="5652120" y="2031690"/>
            <a:ext cx="3023567"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6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rPr>
              <a:t>第二章</a:t>
            </a:r>
            <a:endParaRPr lang="en-US" altLang="zh-CN" sz="36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endParaRPr>
          </a:p>
          <a:p>
            <a:pPr algn="r"/>
            <a:r>
              <a:rPr lang="zh-CN" altLang="en-US" sz="22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rPr>
              <a:t>制备和表征</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b="6891"/>
          <a:stretch>
            <a:fillRect/>
          </a:stretch>
        </p:blipFill>
        <p:spPr>
          <a:xfrm>
            <a:off x="496570" y="1030605"/>
            <a:ext cx="5400040" cy="33417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4398" y="251410"/>
            <a:ext cx="4027602" cy="523220"/>
          </a:xfrm>
          <a:prstGeom prst="rect">
            <a:avLst/>
          </a:prstGeom>
          <a:noFill/>
        </p:spPr>
        <p:txBody>
          <a:bodyPr wrap="square" rtlCol="0">
            <a:spAutoFit/>
          </a:bodyPr>
          <a:lstStyle/>
          <a:p>
            <a:r>
              <a:rPr lang="zh-CN" altLang="en-US" sz="2700" dirty="0"/>
              <a:t>制备方法</a:t>
            </a:r>
          </a:p>
        </p:txBody>
      </p:sp>
      <p:sp>
        <p:nvSpPr>
          <p:cNvPr id="8" name="文本框 7"/>
          <p:cNvSpPr txBox="1"/>
          <p:nvPr/>
        </p:nvSpPr>
        <p:spPr>
          <a:xfrm>
            <a:off x="4175956" y="2109936"/>
            <a:ext cx="4362209" cy="923330"/>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cs typeface="宋体" panose="02010600030101010101" pitchFamily="2" charset="-122"/>
              </a:rPr>
              <a:t>难点：</a:t>
            </a:r>
            <a:endParaRPr lang="en-US" altLang="zh-CN" dirty="0">
              <a:latin typeface="宋体" panose="02010600030101010101" pitchFamily="2" charset="-122"/>
              <a:ea typeface="宋体" panose="02010600030101010101" pitchFamily="2" charset="-122"/>
              <a:cs typeface="宋体" panose="02010600030101010101" pitchFamily="2" charset="-122"/>
            </a:endParaRPr>
          </a:p>
          <a:p>
            <a:r>
              <a:rPr lang="zh-CN" altLang="en-US" dirty="0">
                <a:latin typeface="宋体" panose="02010600030101010101" pitchFamily="2" charset="-122"/>
                <a:ea typeface="宋体" panose="02010600030101010101" pitchFamily="2" charset="-122"/>
                <a:cs typeface="宋体" panose="02010600030101010101" pitchFamily="2" charset="-122"/>
              </a:rPr>
              <a:t>在合成及后续处理过程中都要防止单原子的团聚集合</a:t>
            </a:r>
            <a:endParaRPr lang="en-US" altLang="zh-CN" dirty="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4788024" y="4901235"/>
            <a:ext cx="4434217" cy="246221"/>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ACCOUNTS OF CHEMICAL RESEARCH</a:t>
            </a:r>
            <a:r>
              <a:rPr lang="zh-CN" altLang="en-US" sz="1000" dirty="0">
                <a:latin typeface="Times New Roman" panose="02020603050405020304" charset="0"/>
                <a:cs typeface="Times New Roman" panose="02020603050405020304" charset="0"/>
              </a:rPr>
              <a:t>，</a:t>
            </a:r>
            <a:r>
              <a:rPr lang="en-US" altLang="zh-CN" sz="1000" dirty="0">
                <a:latin typeface="Times New Roman" panose="02020603050405020304" charset="0"/>
                <a:cs typeface="Times New Roman" panose="02020603050405020304" charset="0"/>
              </a:rPr>
              <a:t>1740–1748</a:t>
            </a:r>
            <a:r>
              <a:rPr lang="zh-CN" altLang="en-US" sz="1000" dirty="0">
                <a:latin typeface="Times New Roman" panose="02020603050405020304" charset="0"/>
                <a:cs typeface="Times New Roman" panose="02020603050405020304" charset="0"/>
              </a:rPr>
              <a:t>，</a:t>
            </a:r>
            <a:r>
              <a:rPr lang="en-US" altLang="zh-CN" sz="1000" dirty="0">
                <a:latin typeface="Times New Roman" panose="02020603050405020304" charset="0"/>
                <a:cs typeface="Times New Roman" panose="02020603050405020304" charset="0"/>
              </a:rPr>
              <a:t>2013</a:t>
            </a:r>
            <a:r>
              <a:rPr lang="zh-CN" altLang="en-US" sz="1000" dirty="0">
                <a:latin typeface="Times New Roman" panose="02020603050405020304" charset="0"/>
                <a:cs typeface="Times New Roman" panose="02020603050405020304" charset="0"/>
              </a:rPr>
              <a:t>，</a:t>
            </a:r>
            <a:r>
              <a:rPr lang="en-US" altLang="zh-CN" sz="1000" dirty="0">
                <a:latin typeface="Times New Roman" panose="02020603050405020304" charset="0"/>
                <a:cs typeface="Times New Roman" panose="02020603050405020304" charset="0"/>
              </a:rPr>
              <a:t>Vol. 46, No. 8</a:t>
            </a:r>
            <a:endParaRPr lang="zh-CN" altLang="en-US" sz="1000" dirty="0">
              <a:latin typeface="Times New Roman" panose="02020603050405020304" charset="0"/>
              <a:cs typeface="Times New Roman" panose="02020603050405020304" charset="0"/>
            </a:endParaRPr>
          </a:p>
        </p:txBody>
      </p:sp>
      <p:sp>
        <p:nvSpPr>
          <p:cNvPr id="10" name="文本框 9"/>
          <p:cNvSpPr txBox="1"/>
          <p:nvPr/>
        </p:nvSpPr>
        <p:spPr>
          <a:xfrm>
            <a:off x="1475656" y="1171550"/>
            <a:ext cx="1424925" cy="400110"/>
          </a:xfrm>
          <a:prstGeom prst="rect">
            <a:avLst/>
          </a:prstGeom>
          <a:noFill/>
        </p:spPr>
        <p:txBody>
          <a:bodyPr wrap="square" rtlCol="0">
            <a:spAutoFit/>
          </a:bodyPr>
          <a:lstStyle/>
          <a:p>
            <a:r>
              <a:rPr lang="zh-CN" altLang="en-US" sz="2000" dirty="0">
                <a:latin typeface="宋体" panose="02010600030101010101" pitchFamily="2" charset="-122"/>
                <a:ea typeface="宋体" panose="02010600030101010101" pitchFamily="2" charset="-122"/>
                <a:cs typeface="宋体" panose="02010600030101010101" pitchFamily="2" charset="-122"/>
              </a:rPr>
              <a:t>基本流程：</a:t>
            </a:r>
          </a:p>
        </p:txBody>
      </p:sp>
      <p:graphicFrame>
        <p:nvGraphicFramePr>
          <p:cNvPr id="3" name="图示 2">
            <a:extLst>
              <a:ext uri="{FF2B5EF4-FFF2-40B4-BE49-F238E27FC236}">
                <a16:creationId xmlns:a16="http://schemas.microsoft.com/office/drawing/2014/main" id="{AD092605-E711-497E-9BBB-BF15480EB57B}"/>
              </a:ext>
            </a:extLst>
          </p:cNvPr>
          <p:cNvGraphicFramePr/>
          <p:nvPr>
            <p:extLst>
              <p:ext uri="{D42A27DB-BD31-4B8C-83A1-F6EECF244321}">
                <p14:modId xmlns:p14="http://schemas.microsoft.com/office/powerpoint/2010/main" val="2429929359"/>
              </p:ext>
            </p:extLst>
          </p:nvPr>
        </p:nvGraphicFramePr>
        <p:xfrm>
          <a:off x="143508" y="1819622"/>
          <a:ext cx="3938273" cy="2427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8847" y="159482"/>
            <a:ext cx="4027602" cy="507831"/>
          </a:xfrm>
          <a:prstGeom prst="rect">
            <a:avLst/>
          </a:prstGeom>
          <a:noFill/>
        </p:spPr>
        <p:txBody>
          <a:bodyPr wrap="square" rtlCol="0">
            <a:spAutoFit/>
          </a:bodyPr>
          <a:lstStyle/>
          <a:p>
            <a:r>
              <a:rPr lang="zh-CN" altLang="en-US" sz="2700" dirty="0"/>
              <a:t>制备方法</a:t>
            </a:r>
            <a:r>
              <a:rPr lang="en-US" altLang="zh-CN" sz="2700" dirty="0"/>
              <a:t>——</a:t>
            </a:r>
            <a:r>
              <a:rPr lang="zh-CN" altLang="en-US" sz="2700" dirty="0"/>
              <a:t>湿浸渍法</a:t>
            </a:r>
          </a:p>
        </p:txBody>
      </p:sp>
      <p:sp>
        <p:nvSpPr>
          <p:cNvPr id="5" name="文本框 4"/>
          <p:cNvSpPr txBox="1"/>
          <p:nvPr/>
        </p:nvSpPr>
        <p:spPr>
          <a:xfrm>
            <a:off x="428847" y="879562"/>
            <a:ext cx="4172925" cy="3477875"/>
          </a:xfrm>
          <a:prstGeom prst="rect">
            <a:avLst/>
          </a:prstGeom>
          <a:noFill/>
        </p:spPr>
        <p:txBody>
          <a:bodyPr wrap="square" rtlCol="0">
            <a:spAutoFit/>
          </a:bodyPr>
          <a:lstStyle/>
          <a:p>
            <a:r>
              <a:rPr lang="zh-CN" altLang="en-US" sz="2000" dirty="0">
                <a:latin typeface="宋体" panose="02010600030101010101" pitchFamily="2" charset="-122"/>
                <a:ea typeface="宋体" panose="02010600030101010101" pitchFamily="2" charset="-122"/>
                <a:cs typeface="宋体" panose="02010600030101010101" pitchFamily="2" charset="-122"/>
              </a:rPr>
              <a:t>思路一：减少金属原子的运载量</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r>
              <a:rPr lang="zh-CN" altLang="en-US" sz="2000" dirty="0">
                <a:latin typeface="宋体" panose="02010600030101010101" pitchFamily="2" charset="-122"/>
                <a:ea typeface="宋体" panose="02010600030101010101" pitchFamily="2" charset="-122"/>
                <a:cs typeface="宋体" panose="02010600030101010101" pitchFamily="2" charset="-122"/>
              </a:rPr>
              <a:t>通过离子交换</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浸渍，沉积</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沉淀，或共沉淀让金属前体结合到载体材料上</a:t>
            </a:r>
            <a:r>
              <a:rPr lang="en-US" altLang="zh-CN" sz="2000" dirty="0">
                <a:latin typeface="宋体" panose="02010600030101010101" pitchFamily="2" charset="-122"/>
                <a:ea typeface="宋体" panose="02010600030101010101" pitchFamily="2" charset="-122"/>
                <a:cs typeface="宋体" panose="02010600030101010101" pitchFamily="2" charset="-122"/>
              </a:rPr>
              <a:t>-&gt;</a:t>
            </a:r>
            <a:r>
              <a:rPr lang="zh-CN" altLang="en-US" sz="2000" dirty="0">
                <a:latin typeface="宋体" panose="02010600030101010101" pitchFamily="2" charset="-122"/>
                <a:ea typeface="宋体" panose="02010600030101010101" pitchFamily="2" charset="-122"/>
                <a:cs typeface="宋体" panose="02010600030101010101" pitchFamily="2" charset="-122"/>
              </a:rPr>
              <a:t>干燥或煅烧</a:t>
            </a:r>
            <a:r>
              <a:rPr lang="en-US" altLang="zh-CN" sz="2000" dirty="0">
                <a:latin typeface="宋体" panose="02010600030101010101" pitchFamily="2" charset="-122"/>
                <a:ea typeface="宋体" panose="02010600030101010101" pitchFamily="2" charset="-122"/>
                <a:cs typeface="宋体" panose="02010600030101010101" pitchFamily="2" charset="-122"/>
              </a:rPr>
              <a:t>-&gt;</a:t>
            </a:r>
            <a:r>
              <a:rPr lang="zh-CN" altLang="en-US" sz="2000" dirty="0">
                <a:latin typeface="宋体" panose="02010600030101010101" pitchFamily="2" charset="-122"/>
                <a:ea typeface="宋体" panose="02010600030101010101" pitchFamily="2" charset="-122"/>
                <a:cs typeface="宋体" panose="02010600030101010101" pitchFamily="2" charset="-122"/>
              </a:rPr>
              <a:t>还原或激活</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r>
              <a:rPr lang="zh-CN" altLang="en-US" sz="2000" dirty="0">
                <a:latin typeface="宋体" panose="02010600030101010101" pitchFamily="2" charset="-122"/>
                <a:ea typeface="宋体" panose="02010600030101010101" pitchFamily="2" charset="-122"/>
                <a:cs typeface="宋体" panose="02010600030101010101" pitchFamily="2" charset="-122"/>
              </a:rPr>
              <a:t>要点：</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r>
              <a:rPr lang="zh-CN" altLang="en-US" sz="2000" dirty="0">
                <a:latin typeface="宋体" panose="02010600030101010101" pitchFamily="2" charset="-122"/>
                <a:ea typeface="宋体" panose="02010600030101010101" pitchFamily="2" charset="-122"/>
                <a:cs typeface="宋体" panose="02010600030101010101" pitchFamily="2" charset="-122"/>
              </a:rPr>
              <a:t>通过金属配位避免烧结（强配位）</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r>
              <a:rPr lang="zh-CN" altLang="en-US" sz="2000" dirty="0">
                <a:latin typeface="宋体" panose="02010600030101010101" pitchFamily="2" charset="-122"/>
                <a:ea typeface="宋体" panose="02010600030101010101" pitchFamily="2" charset="-122"/>
                <a:cs typeface="宋体" panose="02010600030101010101" pitchFamily="2" charset="-122"/>
              </a:rPr>
              <a:t>配体筛选预处理（避免中毒）</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r>
              <a:rPr lang="zh-CN" altLang="en-US" sz="2000" dirty="0">
                <a:latin typeface="宋体" panose="02010600030101010101" pitchFamily="2" charset="-122"/>
                <a:ea typeface="宋体" panose="02010600030101010101" pitchFamily="2" charset="-122"/>
                <a:cs typeface="宋体" panose="02010600030101010101" pitchFamily="2" charset="-122"/>
              </a:rPr>
              <a:t>配体与载体表面基团配位</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锚定金属</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p>
            <a:r>
              <a:rPr lang="zh-CN" altLang="en-US" sz="2000" dirty="0">
                <a:latin typeface="宋体" panose="02010600030101010101" pitchFamily="2" charset="-122"/>
                <a:ea typeface="宋体" panose="02010600030101010101" pitchFamily="2" charset="-122"/>
                <a:cs typeface="宋体" panose="02010600030101010101" pitchFamily="2" charset="-122"/>
              </a:rPr>
              <a:t>降低负载率提高成功率</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85341"/>
            <a:ext cx="4517796" cy="2002274"/>
          </a:xfrm>
          <a:prstGeom prst="rect">
            <a:avLst/>
          </a:prstGeom>
        </p:spPr>
      </p:pic>
      <p:sp>
        <p:nvSpPr>
          <p:cNvPr id="8" name="文本框 7"/>
          <p:cNvSpPr txBox="1"/>
          <p:nvPr/>
        </p:nvSpPr>
        <p:spPr>
          <a:xfrm>
            <a:off x="4517289" y="2997980"/>
            <a:ext cx="4572507" cy="1015663"/>
          </a:xfrm>
          <a:prstGeom prst="rect">
            <a:avLst/>
          </a:prstGeom>
          <a:noFill/>
        </p:spPr>
        <p:txBody>
          <a:bodyPr wrap="square" rtlCol="0">
            <a:spAutoFit/>
          </a:bodyPr>
          <a:lstStyle/>
          <a:p>
            <a:r>
              <a:rPr lang="zh-CN" altLang="en-US" sz="2000" dirty="0">
                <a:latin typeface="宋体" panose="02010600030101010101" pitchFamily="2" charset="-122"/>
                <a:ea typeface="宋体" panose="02010600030101010101" pitchFamily="2" charset="-122"/>
              </a:rPr>
              <a:t>优点：无需特殊设备，方便易实现，利于工业化生产</a:t>
            </a:r>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不足：不适用于高金属运载量的催化剂</a:t>
            </a:r>
          </a:p>
        </p:txBody>
      </p:sp>
      <p:sp>
        <p:nvSpPr>
          <p:cNvPr id="9" name="文本框 8"/>
          <p:cNvSpPr txBox="1"/>
          <p:nvPr/>
        </p:nvSpPr>
        <p:spPr>
          <a:xfrm>
            <a:off x="7812360" y="4906033"/>
            <a:ext cx="2743200" cy="246221"/>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Science 2016, 352, 797</a:t>
            </a:r>
            <a:endParaRPr lang="zh-CN" altLang="en-US" sz="1000" dirty="0">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35352" y="158574"/>
            <a:ext cx="4459650" cy="507831"/>
          </a:xfrm>
          <a:prstGeom prst="rect">
            <a:avLst/>
          </a:prstGeom>
          <a:noFill/>
        </p:spPr>
        <p:txBody>
          <a:bodyPr wrap="square" rtlCol="0">
            <a:spAutoFit/>
          </a:bodyPr>
          <a:lstStyle/>
          <a:p>
            <a:r>
              <a:rPr lang="zh-CN" altLang="en-US" sz="2700" dirty="0"/>
              <a:t>制备方法</a:t>
            </a:r>
            <a:r>
              <a:rPr lang="en-US" altLang="zh-CN" sz="2700" dirty="0"/>
              <a:t>——</a:t>
            </a:r>
            <a:r>
              <a:rPr lang="zh-CN" altLang="en-US" sz="2700" dirty="0"/>
              <a:t>模块化合成法</a:t>
            </a:r>
          </a:p>
        </p:txBody>
      </p:sp>
      <p:sp>
        <p:nvSpPr>
          <p:cNvPr id="4" name="文本框 3"/>
          <p:cNvSpPr txBox="1"/>
          <p:nvPr/>
        </p:nvSpPr>
        <p:spPr>
          <a:xfrm>
            <a:off x="544189" y="727979"/>
            <a:ext cx="7600361" cy="1200329"/>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cs typeface="宋体" panose="02010600030101010101" pitchFamily="2" charset="-122"/>
              </a:rPr>
              <a:t>思路二：增强金属</a:t>
            </a:r>
            <a:r>
              <a:rPr lang="en-US" altLang="zh-CN" dirty="0">
                <a:latin typeface="宋体" panose="02010600030101010101" pitchFamily="2" charset="-122"/>
                <a:ea typeface="宋体" panose="02010600030101010101" pitchFamily="2" charset="-122"/>
                <a:cs typeface="宋体" panose="02010600030101010101" pitchFamily="2" charset="-122"/>
              </a:rPr>
              <a:t>-</a:t>
            </a:r>
            <a:r>
              <a:rPr lang="zh-CN" altLang="en-US" dirty="0">
                <a:latin typeface="宋体" panose="02010600030101010101" pitchFamily="2" charset="-122"/>
                <a:ea typeface="宋体" panose="02010600030101010101" pitchFamily="2" charset="-122"/>
                <a:cs typeface="宋体" panose="02010600030101010101" pitchFamily="2" charset="-122"/>
              </a:rPr>
              <a:t>载体材料之间的相互作用</a:t>
            </a:r>
            <a:endParaRPr lang="en-US" altLang="zh-CN" dirty="0">
              <a:latin typeface="宋体" panose="02010600030101010101" pitchFamily="2" charset="-122"/>
              <a:ea typeface="宋体" panose="02010600030101010101" pitchFamily="2" charset="-122"/>
              <a:cs typeface="宋体" panose="02010600030101010101" pitchFamily="2" charset="-122"/>
            </a:endParaRPr>
          </a:p>
          <a:p>
            <a:r>
              <a:rPr lang="zh-CN" altLang="en-US" sz="1800" dirty="0">
                <a:latin typeface="宋体" panose="02010600030101010101" pitchFamily="2" charset="-122"/>
                <a:ea typeface="宋体" panose="02010600030101010101" pitchFamily="2" charset="-122"/>
                <a:cs typeface="宋体" panose="02010600030101010101" pitchFamily="2" charset="-122"/>
              </a:rPr>
              <a:t>载体材料</a:t>
            </a:r>
            <a:r>
              <a:rPr lang="en-US" altLang="zh-CN" sz="1800" dirty="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一般为金属</a:t>
            </a:r>
            <a:r>
              <a:rPr lang="en-US" altLang="zh-CN" sz="1800" dirty="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有机骨架，</a:t>
            </a:r>
            <a:r>
              <a:rPr lang="en-US" altLang="zh-CN" sz="1800" dirty="0">
                <a:latin typeface="宋体" panose="02010600030101010101" pitchFamily="2" charset="-122"/>
                <a:ea typeface="宋体" panose="02010600030101010101" pitchFamily="2" charset="-122"/>
                <a:cs typeface="宋体" panose="02010600030101010101" pitchFamily="2" charset="-122"/>
              </a:rPr>
              <a:t>metal-organic frameworks, MOF)</a:t>
            </a:r>
            <a:r>
              <a:rPr lang="zh-CN" altLang="en-US" sz="1800" dirty="0">
                <a:latin typeface="宋体" panose="02010600030101010101" pitchFamily="2" charset="-122"/>
                <a:ea typeface="宋体" panose="02010600030101010101" pitchFamily="2" charset="-122"/>
                <a:cs typeface="宋体" panose="02010600030101010101" pitchFamily="2" charset="-122"/>
              </a:rPr>
              <a:t>经过特殊的结构设计，金属单原子可以结合的锚定位点规则排布以提高利用率和稳定性</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671650"/>
            <a:ext cx="4652129" cy="2170099"/>
          </a:xfrm>
          <a:prstGeom prst="rect">
            <a:avLst/>
          </a:prstGeom>
        </p:spPr>
      </p:pic>
      <p:sp>
        <p:nvSpPr>
          <p:cNvPr id="7" name="文本框 6"/>
          <p:cNvSpPr txBox="1"/>
          <p:nvPr/>
        </p:nvSpPr>
        <p:spPr>
          <a:xfrm>
            <a:off x="611560" y="3775077"/>
            <a:ext cx="7350520" cy="646331"/>
          </a:xfrm>
          <a:prstGeom prst="rect">
            <a:avLst/>
          </a:prstGeom>
          <a:noFill/>
        </p:spPr>
        <p:txBody>
          <a:bodyPr wrap="square" rtlCol="0">
            <a:spAutoFit/>
          </a:bodyPr>
          <a:lstStyle/>
          <a:p>
            <a:r>
              <a:rPr lang="zh-CN" altLang="en-US" sz="1800" dirty="0">
                <a:latin typeface="宋体" panose="02010600030101010101" pitchFamily="2" charset="-122"/>
                <a:ea typeface="宋体" panose="02010600030101010101" pitchFamily="2" charset="-122"/>
                <a:cs typeface="宋体" panose="02010600030101010101" pitchFamily="2" charset="-122"/>
              </a:rPr>
              <a:t>优点：负载率与结合位点数目成正比，可以实现高密度负载</a:t>
            </a:r>
            <a:endParaRPr lang="en-US" altLang="zh-CN" sz="1800" dirty="0">
              <a:latin typeface="宋体" panose="02010600030101010101" pitchFamily="2" charset="-122"/>
              <a:ea typeface="宋体" panose="02010600030101010101" pitchFamily="2" charset="-122"/>
              <a:cs typeface="宋体" panose="02010600030101010101" pitchFamily="2" charset="-122"/>
            </a:endParaRPr>
          </a:p>
          <a:p>
            <a:r>
              <a:rPr lang="zh-CN" altLang="en-US" sz="1800" dirty="0">
                <a:latin typeface="宋体" panose="02010600030101010101" pitchFamily="2" charset="-122"/>
                <a:ea typeface="宋体" panose="02010600030101010101" pitchFamily="2" charset="-122"/>
                <a:cs typeface="宋体" panose="02010600030101010101" pitchFamily="2" charset="-122"/>
              </a:rPr>
              <a:t>缺点：</a:t>
            </a:r>
            <a:r>
              <a:rPr lang="en-US" altLang="zh-CN" sz="1800" dirty="0">
                <a:latin typeface="宋体" panose="02010600030101010101" pitchFamily="2" charset="-122"/>
                <a:ea typeface="宋体" panose="02010600030101010101" pitchFamily="2" charset="-122"/>
                <a:cs typeface="宋体" panose="02010600030101010101" pitchFamily="2" charset="-122"/>
              </a:rPr>
              <a:t>MOF</a:t>
            </a:r>
            <a:r>
              <a:rPr lang="zh-CN" altLang="en-US" sz="1800" dirty="0">
                <a:latin typeface="宋体" panose="02010600030101010101" pitchFamily="2" charset="-122"/>
                <a:ea typeface="宋体" panose="02010600030101010101" pitchFamily="2" charset="-122"/>
                <a:cs typeface="宋体" panose="02010600030101010101" pitchFamily="2" charset="-122"/>
              </a:rPr>
              <a:t>中的有机配体在高温下易分解，只能用于较低温反应的催化</a:t>
            </a:r>
          </a:p>
        </p:txBody>
      </p:sp>
      <p:sp>
        <p:nvSpPr>
          <p:cNvPr id="9" name="文本框 8"/>
          <p:cNvSpPr txBox="1"/>
          <p:nvPr/>
        </p:nvSpPr>
        <p:spPr>
          <a:xfrm>
            <a:off x="7092280" y="4899614"/>
            <a:ext cx="3395980" cy="246221"/>
          </a:xfrm>
          <a:prstGeom prst="rect">
            <a:avLst/>
          </a:prstGeom>
          <a:noFill/>
        </p:spPr>
        <p:txBody>
          <a:bodyPr wrap="square" rtlCol="0">
            <a:spAutoFit/>
          </a:bodyPr>
          <a:lstStyle/>
          <a:p>
            <a:r>
              <a:rPr lang="de-DE" altLang="zh-CN" sz="1000" dirty="0">
                <a:latin typeface="Times New Roman" panose="02020603050405020304" charset="0"/>
                <a:cs typeface="Times New Roman" panose="02020603050405020304" charset="0"/>
              </a:rPr>
              <a:t>J. Am. Chem. Soc. 2016, 138, 9783.</a:t>
            </a:r>
            <a:endParaRPr lang="zh-CN" altLang="en-US" sz="1000" dirty="0">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AFD0BB6-AFB1-45B4-9F66-F9A5A1962931}"/>
              </a:ext>
            </a:extLst>
          </p:cNvPr>
          <p:cNvSpPr txBox="1"/>
          <p:nvPr/>
        </p:nvSpPr>
        <p:spPr>
          <a:xfrm>
            <a:off x="287524" y="161222"/>
            <a:ext cx="5976664" cy="507831"/>
          </a:xfrm>
          <a:prstGeom prst="rect">
            <a:avLst/>
          </a:prstGeom>
          <a:noFill/>
        </p:spPr>
        <p:txBody>
          <a:bodyPr wrap="square" rtlCol="0">
            <a:spAutoFit/>
          </a:bodyPr>
          <a:lstStyle/>
          <a:p>
            <a:r>
              <a:rPr lang="zh-CN" altLang="en-US" sz="2700" dirty="0"/>
              <a:t>制备方法</a:t>
            </a:r>
            <a:r>
              <a:rPr lang="en-US" altLang="zh-CN" sz="2700" dirty="0"/>
              <a:t>——</a:t>
            </a:r>
            <a:r>
              <a:rPr lang="zh-CN" altLang="en-US" sz="2700" dirty="0"/>
              <a:t>原子层沉积法（</a:t>
            </a:r>
            <a:r>
              <a:rPr lang="en-US" altLang="zh-CN" sz="2700" dirty="0"/>
              <a:t>ALD</a:t>
            </a:r>
            <a:r>
              <a:rPr lang="zh-CN" altLang="en-US" sz="2700" dirty="0"/>
              <a:t>）</a:t>
            </a:r>
          </a:p>
        </p:txBody>
      </p:sp>
      <p:sp>
        <p:nvSpPr>
          <p:cNvPr id="4" name="文本框 3">
            <a:extLst>
              <a:ext uri="{FF2B5EF4-FFF2-40B4-BE49-F238E27FC236}">
                <a16:creationId xmlns:a16="http://schemas.microsoft.com/office/drawing/2014/main" id="{A4799833-5EB0-4662-8715-3D58CC9527B7}"/>
              </a:ext>
            </a:extLst>
          </p:cNvPr>
          <p:cNvSpPr txBox="1"/>
          <p:nvPr/>
        </p:nvSpPr>
        <p:spPr>
          <a:xfrm>
            <a:off x="7744696" y="4910855"/>
            <a:ext cx="1832359"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Sci. Rep. 2013, 3, 1775.</a:t>
            </a:r>
            <a:endParaRPr lang="zh-CN" altLang="en-US" sz="10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B0E7B354-FC9B-4326-854D-C93CAAA98200}"/>
              </a:ext>
            </a:extLst>
          </p:cNvPr>
          <p:cNvSpPr txBox="1"/>
          <p:nvPr/>
        </p:nvSpPr>
        <p:spPr>
          <a:xfrm>
            <a:off x="593890" y="728221"/>
            <a:ext cx="8066987" cy="1200329"/>
          </a:xfrm>
          <a:prstGeom prst="rect">
            <a:avLst/>
          </a:prstGeom>
          <a:noFill/>
        </p:spPr>
        <p:txBody>
          <a:bodyPr wrap="square" rtlCol="0">
            <a:spAutoFit/>
          </a:bodyPr>
          <a:lstStyle/>
          <a:p>
            <a:r>
              <a:rPr lang="zh-CN" altLang="en-US" sz="1800" dirty="0">
                <a:latin typeface="宋体" panose="02010600030101010101" pitchFamily="2" charset="-122"/>
                <a:ea typeface="宋体" panose="02010600030101010101" pitchFamily="2" charset="-122"/>
                <a:cs typeface="宋体" panose="02010600030101010101" pitchFamily="2" charset="-122"/>
              </a:rPr>
              <a:t>思路三：利用载体本身的结构位点</a:t>
            </a:r>
            <a:endParaRPr lang="en-US" altLang="zh-CN" dirty="0"/>
          </a:p>
          <a:p>
            <a:r>
              <a:rPr lang="zh-CN" altLang="en-US" dirty="0"/>
              <a:t>通过气相的金属化合物前体在固体表面（一般是多孔结构如石墨烯）的沉积，一般是自限制的循环过程反应，通过调整循环中各反应物用量，可以调控单原子的生成</a:t>
            </a:r>
          </a:p>
        </p:txBody>
      </p:sp>
      <p:sp>
        <p:nvSpPr>
          <p:cNvPr id="8" name="文本框 7">
            <a:extLst>
              <a:ext uri="{FF2B5EF4-FFF2-40B4-BE49-F238E27FC236}">
                <a16:creationId xmlns:a16="http://schemas.microsoft.com/office/drawing/2014/main" id="{6A6841C4-872D-495A-80F7-9D3A077EF089}"/>
              </a:ext>
            </a:extLst>
          </p:cNvPr>
          <p:cNvSpPr txBox="1"/>
          <p:nvPr/>
        </p:nvSpPr>
        <p:spPr>
          <a:xfrm>
            <a:off x="5753418" y="1647334"/>
            <a:ext cx="2907458" cy="2031325"/>
          </a:xfrm>
          <a:prstGeom prst="rect">
            <a:avLst/>
          </a:prstGeom>
          <a:noFill/>
        </p:spPr>
        <p:txBody>
          <a:bodyPr wrap="square" rtlCol="0">
            <a:spAutoFit/>
          </a:bodyPr>
          <a:lstStyle/>
          <a:p>
            <a:r>
              <a:rPr lang="zh-CN" altLang="en-US" dirty="0"/>
              <a:t>能够通过对循环过程的调控比较精确地控制催化剂的大小、形态以及负载密度，较大地加强催化剂的催化表现，对研究催化剂的结构</a:t>
            </a:r>
            <a:r>
              <a:rPr lang="en-US" altLang="zh-CN" dirty="0"/>
              <a:t>-</a:t>
            </a:r>
            <a:r>
              <a:rPr lang="zh-CN" altLang="en-US" dirty="0"/>
              <a:t>表现依赖有促进作用</a:t>
            </a:r>
          </a:p>
        </p:txBody>
      </p:sp>
      <p:pic>
        <p:nvPicPr>
          <p:cNvPr id="6" name="图片 5">
            <a:extLst>
              <a:ext uri="{FF2B5EF4-FFF2-40B4-BE49-F238E27FC236}">
                <a16:creationId xmlns:a16="http://schemas.microsoft.com/office/drawing/2014/main" id="{42574711-878F-41E9-AEB7-3F3B3EBB39F2}"/>
              </a:ext>
            </a:extLst>
          </p:cNvPr>
          <p:cNvPicPr>
            <a:picLocks noChangeAspect="1"/>
          </p:cNvPicPr>
          <p:nvPr/>
        </p:nvPicPr>
        <p:blipFill>
          <a:blip r:embed="rId3"/>
          <a:stretch>
            <a:fillRect/>
          </a:stretch>
        </p:blipFill>
        <p:spPr>
          <a:xfrm>
            <a:off x="666943" y="1887674"/>
            <a:ext cx="3960440" cy="3211669"/>
          </a:xfrm>
          <a:prstGeom prst="rect">
            <a:avLst/>
          </a:prstGeom>
        </p:spPr>
      </p:pic>
    </p:spTree>
    <p:extLst>
      <p:ext uri="{BB962C8B-B14F-4D97-AF65-F5344CB8AC3E}">
        <p14:creationId xmlns:p14="http://schemas.microsoft.com/office/powerpoint/2010/main" val="3572783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3571" y="267494"/>
            <a:ext cx="3492631" cy="523220"/>
          </a:xfrm>
          <a:prstGeom prst="rect">
            <a:avLst/>
          </a:prstGeom>
          <a:noFill/>
        </p:spPr>
        <p:txBody>
          <a:bodyPr wrap="square" rtlCol="0">
            <a:spAutoFit/>
          </a:bodyPr>
          <a:lstStyle/>
          <a:p>
            <a:r>
              <a:rPr lang="zh-CN" altLang="en-US" sz="2700" dirty="0"/>
              <a:t>表征技术</a:t>
            </a:r>
          </a:p>
        </p:txBody>
      </p:sp>
      <p:sp>
        <p:nvSpPr>
          <p:cNvPr id="4" name="文本框 3"/>
          <p:cNvSpPr txBox="1"/>
          <p:nvPr/>
        </p:nvSpPr>
        <p:spPr>
          <a:xfrm>
            <a:off x="763571" y="940324"/>
            <a:ext cx="7395328" cy="1322070"/>
          </a:xfrm>
          <a:prstGeom prst="rect">
            <a:avLst/>
          </a:prstGeom>
          <a:noFill/>
        </p:spPr>
        <p:txBody>
          <a:bodyPr wrap="square" rtlCol="0">
            <a:spAutoFit/>
          </a:bodyPr>
          <a:lstStyle/>
          <a:p>
            <a:r>
              <a:rPr lang="zh-CN" altLang="en-US" sz="2000" dirty="0">
                <a:latin typeface="宋体" panose="02010600030101010101" pitchFamily="2" charset="-122"/>
                <a:ea typeface="宋体" panose="02010600030101010101" pitchFamily="2" charset="-122"/>
              </a:rPr>
              <a:t>单原子催化剂具有和传统催化剂相比更为独特的性质</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在合成、反应过程中对单原子催化剂的表征有助于认识其特殊性质和研究其催化机理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593" y="1779662"/>
            <a:ext cx="4441205" cy="3105574"/>
          </a:xfrm>
          <a:prstGeom prst="rect">
            <a:avLst/>
          </a:prstGeom>
        </p:spPr>
      </p:pic>
      <p:sp>
        <p:nvSpPr>
          <p:cNvPr id="3" name="文本框 2"/>
          <p:cNvSpPr txBox="1"/>
          <p:nvPr/>
        </p:nvSpPr>
        <p:spPr>
          <a:xfrm>
            <a:off x="671938" y="-20"/>
            <a:ext cx="5232210" cy="507831"/>
          </a:xfrm>
          <a:prstGeom prst="rect">
            <a:avLst/>
          </a:prstGeom>
          <a:noFill/>
        </p:spPr>
        <p:txBody>
          <a:bodyPr wrap="square" rtlCol="0">
            <a:spAutoFit/>
          </a:bodyPr>
          <a:lstStyle/>
          <a:p>
            <a:r>
              <a:rPr lang="zh-CN" altLang="en-US" sz="2700" dirty="0"/>
              <a:t>表征技术</a:t>
            </a:r>
            <a:r>
              <a:rPr lang="en-US" altLang="zh-CN" sz="2700" dirty="0"/>
              <a:t>——HAADF-STEM</a:t>
            </a:r>
            <a:endParaRPr lang="zh-CN" altLang="en-US" sz="2700" dirty="0"/>
          </a:p>
        </p:txBody>
      </p:sp>
      <p:sp>
        <p:nvSpPr>
          <p:cNvPr id="4" name="文本框 3"/>
          <p:cNvSpPr txBox="1"/>
          <p:nvPr/>
        </p:nvSpPr>
        <p:spPr>
          <a:xfrm>
            <a:off x="667482" y="545561"/>
            <a:ext cx="7345838" cy="1200329"/>
          </a:xfrm>
          <a:prstGeom prst="rect">
            <a:avLst/>
          </a:prstGeom>
          <a:noFill/>
        </p:spPr>
        <p:txBody>
          <a:bodyPr wrap="square" rtlCol="0">
            <a:spAutoFit/>
          </a:bodyPr>
          <a:lstStyle/>
          <a:p>
            <a:r>
              <a:rPr lang="zh-CN" altLang="en-US" sz="1800" dirty="0">
                <a:latin typeface="宋体" panose="02010600030101010101" pitchFamily="2" charset="-122"/>
                <a:ea typeface="宋体" panose="02010600030101010101" pitchFamily="2" charset="-122"/>
              </a:rPr>
              <a:t>传统扫描透射电镜（</a:t>
            </a:r>
            <a:r>
              <a:rPr lang="en-US" altLang="zh-CN" sz="1800" dirty="0">
                <a:latin typeface="宋体" panose="02010600030101010101" pitchFamily="2" charset="-122"/>
                <a:ea typeface="宋体" panose="02010600030101010101" pitchFamily="2" charset="-122"/>
              </a:rPr>
              <a:t>STEM</a:t>
            </a:r>
            <a:r>
              <a:rPr lang="zh-CN" altLang="en-US" sz="1800" dirty="0">
                <a:latin typeface="宋体" panose="02010600030101010101" pitchFamily="2" charset="-122"/>
                <a:ea typeface="宋体" panose="02010600030101010101" pitchFamily="2" charset="-122"/>
              </a:rPr>
              <a:t>）：能够探测</a:t>
            </a:r>
            <a:r>
              <a:rPr lang="en-US" altLang="zh-CN" sz="1800" dirty="0">
                <a:latin typeface="宋体" panose="02010600030101010101" pitchFamily="2" charset="-122"/>
                <a:ea typeface="宋体" panose="02010600030101010101" pitchFamily="2" charset="-122"/>
              </a:rPr>
              <a:t>NPs</a:t>
            </a:r>
            <a:r>
              <a:rPr lang="zh-CN" altLang="en-US" sz="1800" dirty="0">
                <a:latin typeface="宋体" panose="02010600030101010101" pitchFamily="2" charset="-122"/>
                <a:ea typeface="宋体" panose="02010600030101010101" pitchFamily="2" charset="-122"/>
              </a:rPr>
              <a:t>，无法精确到单原子</a:t>
            </a:r>
            <a:endParaRPr lang="en-US" altLang="zh-CN" sz="1800" dirty="0">
              <a:latin typeface="宋体" panose="02010600030101010101" pitchFamily="2" charset="-122"/>
              <a:ea typeface="宋体" panose="02010600030101010101" pitchFamily="2" charset="-122"/>
            </a:endParaRPr>
          </a:p>
          <a:p>
            <a:r>
              <a:rPr lang="zh-CN" altLang="en-US" sz="1800" dirty="0">
                <a:latin typeface="宋体" panose="02010600030101010101" pitchFamily="2" charset="-122"/>
                <a:ea typeface="宋体" panose="02010600030101010101" pitchFamily="2" charset="-122"/>
              </a:rPr>
              <a:t>用电子束照射样品，用环形暗场探测器收集散射的电子（</a:t>
            </a:r>
            <a:r>
              <a:rPr lang="en-US" altLang="zh-CN" sz="1800" dirty="0">
                <a:latin typeface="宋体" panose="02010600030101010101" pitchFamily="2" charset="-122"/>
                <a:ea typeface="宋体" panose="02010600030101010101" pitchFamily="2" charset="-122"/>
              </a:rPr>
              <a:t>HAADF</a:t>
            </a:r>
            <a:r>
              <a:rPr lang="zh-CN" altLang="en-US" sz="1800" dirty="0">
                <a:latin typeface="宋体" panose="02010600030101010101" pitchFamily="2" charset="-122"/>
                <a:ea typeface="宋体" panose="02010600030101010101" pitchFamily="2" charset="-122"/>
              </a:rPr>
              <a:t>），得到图像的对比度与原子序数有关，可以得到直观的、高空间分辨率的图像</a:t>
            </a:r>
            <a:endParaRPr lang="en-US" altLang="zh-CN" sz="1800" dirty="0">
              <a:latin typeface="宋体" panose="02010600030101010101" pitchFamily="2" charset="-122"/>
              <a:ea typeface="宋体" panose="02010600030101010101" pitchFamily="2" charset="-122"/>
            </a:endParaRPr>
          </a:p>
        </p:txBody>
      </p:sp>
      <p:sp>
        <p:nvSpPr>
          <p:cNvPr id="5" name="文本框 4"/>
          <p:cNvSpPr txBox="1"/>
          <p:nvPr/>
        </p:nvSpPr>
        <p:spPr>
          <a:xfrm>
            <a:off x="5904148" y="4914377"/>
            <a:ext cx="3348372"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NATURE CHEMISTRY,</a:t>
            </a:r>
            <a:r>
              <a:rPr lang="zh-CN" altLang="en-US" sz="1000" dirty="0">
                <a:latin typeface="Times New Roman" panose="02020603050405020304" pitchFamily="18" charset="0"/>
                <a:cs typeface="Times New Roman" panose="02020603050405020304" pitchFamily="18" charset="0"/>
              </a:rPr>
              <a:t> </a:t>
            </a:r>
            <a:r>
              <a:rPr lang="en-US" altLang="zh-CN" sz="1000" dirty="0">
                <a:latin typeface="Times New Roman" panose="02020603050405020304" pitchFamily="18" charset="0"/>
                <a:cs typeface="Times New Roman" panose="02020603050405020304" pitchFamily="18" charset="0"/>
              </a:rPr>
              <a:t>VOL 3, AUGUST 2011,</a:t>
            </a:r>
            <a:r>
              <a:rPr lang="zh-CN" altLang="en-US" sz="1000" dirty="0">
                <a:latin typeface="Times New Roman" panose="02020603050405020304" pitchFamily="18" charset="0"/>
                <a:cs typeface="Times New Roman" panose="02020603050405020304" pitchFamily="18" charset="0"/>
              </a:rPr>
              <a:t> </a:t>
            </a:r>
            <a:r>
              <a:rPr lang="en-US" altLang="zh-CN" sz="1000" dirty="0">
                <a:latin typeface="Times New Roman" panose="02020603050405020304" pitchFamily="18" charset="0"/>
                <a:cs typeface="Times New Roman" panose="02020603050405020304" pitchFamily="18" charset="0"/>
              </a:rPr>
              <a:t>634-641.</a:t>
            </a:r>
            <a:endParaRPr lang="zh-CN" altLang="en-US" sz="10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54768A3-ED07-48DC-8B2D-94E8E8155C3C}"/>
              </a:ext>
            </a:extLst>
          </p:cNvPr>
          <p:cNvSpPr txBox="1"/>
          <p:nvPr/>
        </p:nvSpPr>
        <p:spPr>
          <a:xfrm>
            <a:off x="667482" y="1855121"/>
            <a:ext cx="3672408" cy="1477328"/>
          </a:xfrm>
          <a:prstGeom prst="rect">
            <a:avLst/>
          </a:prstGeom>
          <a:noFill/>
        </p:spPr>
        <p:txBody>
          <a:bodyPr wrap="square">
            <a:spAutoFit/>
          </a:bodyPr>
          <a:lstStyle/>
          <a:p>
            <a:r>
              <a:rPr lang="zh-CN" altLang="en-US" sz="1800" dirty="0">
                <a:latin typeface="宋体" panose="02010600030101010101" pitchFamily="2" charset="-122"/>
                <a:ea typeface="宋体" panose="02010600030101010101" pitchFamily="2" charset="-122"/>
                <a:cs typeface="宋体" panose="02010600030101010101" pitchFamily="2" charset="-122"/>
              </a:rPr>
              <a:t>成像的对比度对样品的原子序数高度敏感，因此广泛应用在催化领域中对样品的表征，能够直接分辨传统的金属</a:t>
            </a:r>
            <a:r>
              <a:rPr lang="en-US" altLang="zh-CN" sz="1800" dirty="0">
                <a:latin typeface="宋体" panose="02010600030101010101" pitchFamily="2" charset="-122"/>
                <a:ea typeface="宋体" panose="02010600030101010101" pitchFamily="2" charset="-122"/>
                <a:cs typeface="宋体" panose="02010600030101010101" pitchFamily="2" charset="-122"/>
              </a:rPr>
              <a:t>cluster</a:t>
            </a:r>
            <a:r>
              <a:rPr lang="zh-CN" altLang="en-US" sz="1800" dirty="0">
                <a:latin typeface="宋体" panose="02010600030101010101" pitchFamily="2" charset="-122"/>
                <a:ea typeface="宋体" panose="02010600030101010101" pitchFamily="2" charset="-122"/>
                <a:cs typeface="宋体" panose="02010600030101010101" pitchFamily="2" charset="-122"/>
              </a:rPr>
              <a:t>催化体系中</a:t>
            </a:r>
            <a:r>
              <a:rPr lang="en-US" altLang="zh-CN" sz="1800" dirty="0">
                <a:latin typeface="宋体" panose="02010600030101010101" pitchFamily="2" charset="-122"/>
                <a:ea typeface="宋体" panose="02010600030101010101" pitchFamily="2" charset="-122"/>
                <a:cs typeface="宋体" panose="02010600030101010101" pitchFamily="2" charset="-122"/>
              </a:rPr>
              <a:t>cluster</a:t>
            </a:r>
            <a:r>
              <a:rPr lang="zh-CN" altLang="en-US" sz="1800" dirty="0">
                <a:latin typeface="宋体" panose="02010600030101010101" pitchFamily="2" charset="-122"/>
                <a:ea typeface="宋体" panose="02010600030101010101" pitchFamily="2" charset="-122"/>
                <a:cs typeface="宋体" panose="02010600030101010101" pitchFamily="2" charset="-122"/>
              </a:rPr>
              <a:t>的尺寸。</a:t>
            </a:r>
            <a:endParaRPr lang="zh-CN" altLang="en-US" sz="1800" dirty="0">
              <a:latin typeface="宋体" panose="02010600030101010101" pitchFamily="2" charset="-122"/>
              <a:ea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57520" y="781783"/>
            <a:ext cx="7374117" cy="1198880"/>
          </a:xfrm>
          <a:prstGeom prst="rect">
            <a:avLst/>
          </a:prstGeom>
          <a:noFill/>
        </p:spPr>
        <p:txBody>
          <a:bodyPr wrap="square" rtlCol="0">
            <a:spAutoFit/>
          </a:bodyPr>
          <a:lstStyle/>
          <a:p>
            <a:r>
              <a:rPr lang="zh-CN" altLang="en-US" sz="1800" dirty="0">
                <a:latin typeface="宋体" panose="02010600030101010101" pitchFamily="2" charset="-122"/>
                <a:ea typeface="宋体" panose="02010600030101010101" pitchFamily="2" charset="-122"/>
                <a:cs typeface="宋体" panose="02010600030101010101" pitchFamily="2" charset="-122"/>
              </a:rPr>
              <a:t>通过调整</a:t>
            </a:r>
            <a:r>
              <a:rPr lang="en-US" altLang="zh-CN" sz="1800" dirty="0">
                <a:latin typeface="宋体" panose="02010600030101010101" pitchFamily="2" charset="-122"/>
                <a:ea typeface="宋体" panose="02010600030101010101" pitchFamily="2" charset="-122"/>
                <a:cs typeface="宋体" panose="02010600030101010101" pitchFamily="2" charset="-122"/>
              </a:rPr>
              <a:t>X</a:t>
            </a:r>
            <a:r>
              <a:rPr lang="zh-CN" altLang="en-US" sz="1800" dirty="0">
                <a:latin typeface="宋体" panose="02010600030101010101" pitchFamily="2" charset="-122"/>
                <a:ea typeface="宋体" panose="02010600030101010101" pitchFamily="2" charset="-122"/>
                <a:cs typeface="宋体" panose="02010600030101010101" pitchFamily="2" charset="-122"/>
              </a:rPr>
              <a:t>射线能量与所研究元素的内电子层一致来探测样品，射线的吸收谱可以反映出选定元素原子的局部结构信息，如氧化态、配位结构、成键情况、邻近原子间距等，对研究单原子催化剂中单原子的结构有很大帮助。</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117540"/>
            <a:ext cx="5758716" cy="2658314"/>
          </a:xfrm>
          <a:prstGeom prst="rect">
            <a:avLst/>
          </a:prstGeom>
        </p:spPr>
      </p:pic>
      <p:sp>
        <p:nvSpPr>
          <p:cNvPr id="2" name="文本框 1">
            <a:extLst>
              <a:ext uri="{FF2B5EF4-FFF2-40B4-BE49-F238E27FC236}">
                <a16:creationId xmlns:a16="http://schemas.microsoft.com/office/drawing/2014/main" id="{49DDB6D9-7C12-4231-BB2F-359EF7DE2751}"/>
              </a:ext>
            </a:extLst>
          </p:cNvPr>
          <p:cNvSpPr txBox="1"/>
          <p:nvPr/>
        </p:nvSpPr>
        <p:spPr>
          <a:xfrm>
            <a:off x="5904148" y="4897829"/>
            <a:ext cx="3456384" cy="246221"/>
          </a:xfrm>
          <a:prstGeom prst="rect">
            <a:avLst/>
          </a:prstGeom>
          <a:noFill/>
        </p:spPr>
        <p:txBody>
          <a:bodyPr wrap="square" rtlCol="0">
            <a:spAutoFit/>
          </a:bodyPr>
          <a:lstStyle/>
          <a:p>
            <a:r>
              <a:rPr lang="en-US" altLang="zh-CN" sz="1000" dirty="0">
                <a:latin typeface="Times New Roman" panose="02020603050405020304" pitchFamily="18" charset="0"/>
                <a:cs typeface="Times New Roman" panose="02020603050405020304" pitchFamily="18" charset="0"/>
              </a:rPr>
              <a:t>NATURE CHEMISTRY,</a:t>
            </a:r>
            <a:r>
              <a:rPr lang="zh-CN" altLang="en-US" sz="1000" dirty="0">
                <a:latin typeface="Times New Roman" panose="02020603050405020304" pitchFamily="18" charset="0"/>
                <a:cs typeface="Times New Roman" panose="02020603050405020304" pitchFamily="18" charset="0"/>
              </a:rPr>
              <a:t> </a:t>
            </a:r>
            <a:r>
              <a:rPr lang="en-US" altLang="zh-CN" sz="1000" dirty="0">
                <a:latin typeface="Times New Roman" panose="02020603050405020304" pitchFamily="18" charset="0"/>
                <a:cs typeface="Times New Roman" panose="02020603050405020304" pitchFamily="18" charset="0"/>
              </a:rPr>
              <a:t>VOL 3, AUGUST 2011,</a:t>
            </a:r>
            <a:r>
              <a:rPr lang="zh-CN" altLang="en-US" sz="1000" dirty="0">
                <a:latin typeface="Times New Roman" panose="02020603050405020304" pitchFamily="18" charset="0"/>
                <a:cs typeface="Times New Roman" panose="02020603050405020304" pitchFamily="18" charset="0"/>
              </a:rPr>
              <a:t> </a:t>
            </a:r>
            <a:r>
              <a:rPr lang="en-US" altLang="zh-CN" sz="1000" dirty="0">
                <a:latin typeface="Times New Roman" panose="02020603050405020304" pitchFamily="18" charset="0"/>
                <a:cs typeface="Times New Roman" panose="02020603050405020304" pitchFamily="18" charset="0"/>
              </a:rPr>
              <a:t>634-641.</a:t>
            </a:r>
            <a:endParaRPr lang="zh-CN" altLang="en-US" sz="10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5E91FA31-1BC8-4524-A46B-01A8B4D9A693}"/>
              </a:ext>
            </a:extLst>
          </p:cNvPr>
          <p:cNvSpPr txBox="1"/>
          <p:nvPr/>
        </p:nvSpPr>
        <p:spPr>
          <a:xfrm>
            <a:off x="657520" y="205513"/>
            <a:ext cx="7226848" cy="507831"/>
          </a:xfrm>
          <a:prstGeom prst="rect">
            <a:avLst/>
          </a:prstGeom>
          <a:noFill/>
        </p:spPr>
        <p:txBody>
          <a:bodyPr wrap="square" rtlCol="0">
            <a:spAutoFit/>
          </a:bodyPr>
          <a:lstStyle/>
          <a:p>
            <a:r>
              <a:rPr lang="zh-CN" altLang="en-US" sz="2700" dirty="0"/>
              <a:t>表征技术</a:t>
            </a:r>
            <a:r>
              <a:rPr lang="en-US" altLang="zh-CN" sz="2700" dirty="0"/>
              <a:t>——XAFS</a:t>
            </a:r>
            <a:r>
              <a:rPr lang="zh-CN" altLang="en-US" sz="2700" dirty="0"/>
              <a:t>（</a:t>
            </a:r>
            <a:r>
              <a:rPr lang="en-US" altLang="zh-CN" sz="1800" kern="100" dirty="0">
                <a:effectLst/>
                <a:latin typeface="宋体" panose="02010600030101010101" pitchFamily="2" charset="-122"/>
                <a:ea typeface="等线" panose="02010600030101010101" pitchFamily="2" charset="-122"/>
                <a:cs typeface="Times New Roman" panose="02020603050405020304" pitchFamily="18" charset="0"/>
              </a:rPr>
              <a:t>X</a:t>
            </a:r>
            <a:r>
              <a:rPr lang="zh-CN" altLang="zh-CN" sz="1800" kern="100" dirty="0">
                <a:effectLst/>
                <a:latin typeface="等线" panose="02010600030101010101" pitchFamily="2" charset="-122"/>
                <a:ea typeface="宋体" panose="02010600030101010101" pitchFamily="2" charset="-122"/>
                <a:cs typeface="Times New Roman" panose="02020603050405020304" pitchFamily="18" charset="0"/>
              </a:rPr>
              <a:t>射线吸收精细结构</a:t>
            </a:r>
            <a:r>
              <a:rPr lang="zh-CN" altLang="en-US" sz="2700" dirty="0"/>
              <a:t>）</a:t>
            </a:r>
            <a:endParaRPr lang="en-US" altLang="zh-CN" sz="2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47559" y="507831"/>
            <a:ext cx="7374117" cy="1198880"/>
          </a:xfrm>
          <a:prstGeom prst="rect">
            <a:avLst/>
          </a:prstGeom>
          <a:noFill/>
        </p:spPr>
        <p:txBody>
          <a:bodyPr wrap="square" rtlCol="0">
            <a:spAutoFit/>
          </a:bodyPr>
          <a:lstStyle/>
          <a:p>
            <a:r>
              <a:rPr lang="zh-CN" altLang="en-US" sz="1800" dirty="0">
                <a:latin typeface="宋体" panose="02010600030101010101" pitchFamily="2" charset="-122"/>
                <a:ea typeface="宋体" panose="02010600030101010101" pitchFamily="2" charset="-122"/>
                <a:cs typeface="宋体" panose="02010600030101010101" pitchFamily="2" charset="-122"/>
              </a:rPr>
              <a:t>用于催化化学中原子团簇</a:t>
            </a:r>
            <a:r>
              <a:rPr lang="en-US" altLang="zh-CN" sz="1800" dirty="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单原子表征的</a:t>
            </a:r>
            <a:r>
              <a:rPr lang="en-US" altLang="zh-CN" sz="1800" dirty="0">
                <a:latin typeface="宋体" panose="02010600030101010101" pitchFamily="2" charset="-122"/>
                <a:ea typeface="宋体" panose="02010600030101010101" pitchFamily="2" charset="-122"/>
                <a:cs typeface="宋体" panose="02010600030101010101" pitchFamily="2" charset="-122"/>
              </a:rPr>
              <a:t>XAFS</a:t>
            </a:r>
            <a:r>
              <a:rPr lang="zh-CN" altLang="en-US" sz="1800" dirty="0">
                <a:latin typeface="宋体" panose="02010600030101010101" pitchFamily="2" charset="-122"/>
                <a:ea typeface="宋体" panose="02010600030101010101" pitchFamily="2" charset="-122"/>
                <a:cs typeface="宋体" panose="02010600030101010101" pitchFamily="2" charset="-122"/>
              </a:rPr>
              <a:t>谱可以按</a:t>
            </a:r>
            <a:r>
              <a:rPr lang="en-US" altLang="zh-CN" sz="1800" dirty="0">
                <a:latin typeface="宋体" panose="02010600030101010101" pitchFamily="2" charset="-122"/>
                <a:ea typeface="宋体" panose="02010600030101010101" pitchFamily="2" charset="-122"/>
                <a:cs typeface="宋体" panose="02010600030101010101" pitchFamily="2" charset="-122"/>
              </a:rPr>
              <a:t>X</a:t>
            </a:r>
            <a:r>
              <a:rPr lang="zh-CN" altLang="en-US" sz="1800" dirty="0">
                <a:latin typeface="宋体" panose="02010600030101010101" pitchFamily="2" charset="-122"/>
                <a:ea typeface="宋体" panose="02010600030101010101" pitchFamily="2" charset="-122"/>
                <a:cs typeface="宋体" panose="02010600030101010101" pitchFamily="2" charset="-122"/>
              </a:rPr>
              <a:t>射线的能量大小分为两类：</a:t>
            </a:r>
            <a:r>
              <a:rPr lang="en-US" altLang="zh-CN" sz="1800" dirty="0">
                <a:latin typeface="宋体" panose="02010600030101010101" pitchFamily="2" charset="-122"/>
                <a:ea typeface="宋体" panose="02010600030101010101" pitchFamily="2" charset="-122"/>
                <a:cs typeface="宋体" panose="02010600030101010101" pitchFamily="2" charset="-122"/>
              </a:rPr>
              <a:t>X</a:t>
            </a:r>
            <a:r>
              <a:rPr lang="zh-CN" altLang="en-US" sz="1800" dirty="0">
                <a:latin typeface="宋体" panose="02010600030101010101" pitchFamily="2" charset="-122"/>
                <a:ea typeface="宋体" panose="02010600030101010101" pitchFamily="2" charset="-122"/>
                <a:cs typeface="宋体" panose="02010600030101010101" pitchFamily="2" charset="-122"/>
              </a:rPr>
              <a:t>光吸收近边缘结构</a:t>
            </a:r>
            <a:r>
              <a:rPr lang="en-US" altLang="zh-CN" sz="1800" dirty="0">
                <a:latin typeface="宋体" panose="02010600030101010101" pitchFamily="2" charset="-122"/>
                <a:ea typeface="宋体" panose="02010600030101010101" pitchFamily="2" charset="-122"/>
                <a:cs typeface="宋体" panose="02010600030101010101" pitchFamily="2" charset="-122"/>
              </a:rPr>
              <a:t>(X-ray Absorption Near Edge Structures, XANES)</a:t>
            </a:r>
            <a:r>
              <a:rPr lang="zh-CN" altLang="en-US" sz="1800" dirty="0">
                <a:latin typeface="宋体" panose="02010600030101010101" pitchFamily="2" charset="-122"/>
                <a:ea typeface="宋体" panose="02010600030101010101" pitchFamily="2" charset="-122"/>
                <a:cs typeface="宋体" panose="02010600030101010101" pitchFamily="2" charset="-122"/>
              </a:rPr>
              <a:t>与延伸</a:t>
            </a:r>
            <a:r>
              <a:rPr lang="en-US" altLang="zh-CN" sz="1800" dirty="0">
                <a:latin typeface="宋体" panose="02010600030101010101" pitchFamily="2" charset="-122"/>
                <a:ea typeface="宋体" panose="02010600030101010101" pitchFamily="2" charset="-122"/>
                <a:cs typeface="宋体" panose="02010600030101010101" pitchFamily="2" charset="-122"/>
              </a:rPr>
              <a:t>X</a:t>
            </a:r>
            <a:r>
              <a:rPr lang="zh-CN" altLang="en-US" sz="1800" dirty="0">
                <a:latin typeface="宋体" panose="02010600030101010101" pitchFamily="2" charset="-122"/>
                <a:ea typeface="宋体" panose="02010600030101010101" pitchFamily="2" charset="-122"/>
                <a:cs typeface="宋体" panose="02010600030101010101" pitchFamily="2" charset="-122"/>
              </a:rPr>
              <a:t>光吸收精细结构</a:t>
            </a:r>
            <a:r>
              <a:rPr lang="en-US" altLang="zh-CN" sz="1800" dirty="0">
                <a:latin typeface="宋体" panose="02010600030101010101" pitchFamily="2" charset="-122"/>
                <a:ea typeface="宋体" panose="02010600030101010101" pitchFamily="2" charset="-122"/>
                <a:cs typeface="宋体" panose="02010600030101010101" pitchFamily="2" charset="-122"/>
              </a:rPr>
              <a:t>(Extended X-ray Absorption Fine Structures, EXAFS)</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6804248" y="4897279"/>
            <a:ext cx="2788285" cy="246221"/>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X-ray absorption fine structure, </a:t>
            </a:r>
            <a:r>
              <a:rPr lang="en-US" altLang="zh-CN" sz="1000" dirty="0" err="1">
                <a:latin typeface="Times New Roman" panose="02020603050405020304" charset="0"/>
                <a:cs typeface="Times New Roman" panose="02020603050405020304" charset="0"/>
              </a:rPr>
              <a:t>Wikipeida</a:t>
            </a:r>
            <a:endParaRPr lang="en-US" altLang="zh-CN" sz="1000" dirty="0">
              <a:latin typeface="Times New Roman" panose="02020603050405020304" charset="0"/>
              <a:cs typeface="Times New Roman" panose="02020603050405020304" charset="0"/>
            </a:endParaRPr>
          </a:p>
        </p:txBody>
      </p:sp>
      <p:sp>
        <p:nvSpPr>
          <p:cNvPr id="7" name="文本框 6"/>
          <p:cNvSpPr txBox="1"/>
          <p:nvPr/>
        </p:nvSpPr>
        <p:spPr>
          <a:xfrm>
            <a:off x="5372859" y="1819725"/>
            <a:ext cx="3761105" cy="1198880"/>
          </a:xfrm>
          <a:prstGeom prst="rect">
            <a:avLst/>
          </a:prstGeom>
          <a:noFill/>
        </p:spPr>
        <p:txBody>
          <a:bodyPr wrap="square" rtlCol="0">
            <a:spAutoFit/>
          </a:bodyPr>
          <a:lstStyle/>
          <a:p>
            <a:r>
              <a:rPr lang="en-US" altLang="zh-CN" sz="1800" dirty="0">
                <a:latin typeface="宋体" panose="02010600030101010101" pitchFamily="2" charset="-122"/>
                <a:ea typeface="宋体" panose="02010600030101010101" pitchFamily="2" charset="-122"/>
                <a:cs typeface="宋体" panose="02010600030101010101" pitchFamily="2" charset="-122"/>
              </a:rPr>
              <a:t>XANES</a:t>
            </a:r>
            <a:r>
              <a:rPr lang="zh-CN" altLang="en-US" sz="1800" dirty="0">
                <a:latin typeface="宋体" panose="02010600030101010101" pitchFamily="2" charset="-122"/>
                <a:ea typeface="宋体" panose="02010600030101010101" pitchFamily="2" charset="-122"/>
                <a:cs typeface="宋体" panose="02010600030101010101" pitchFamily="2" charset="-122"/>
              </a:rPr>
              <a:t>：能量较低的一种，范围大致是吸收</a:t>
            </a:r>
            <a:r>
              <a:rPr lang="en-US" altLang="zh-CN" sz="1800" dirty="0">
                <a:latin typeface="宋体" panose="02010600030101010101" pitchFamily="2" charset="-122"/>
                <a:ea typeface="宋体" panose="02010600030101010101" pitchFamily="2" charset="-122"/>
                <a:cs typeface="宋体" panose="02010600030101010101" pitchFamily="2" charset="-122"/>
              </a:rPr>
              <a:t>edge</a:t>
            </a:r>
            <a:r>
              <a:rPr lang="zh-CN" altLang="en-US" sz="1800" dirty="0">
                <a:latin typeface="宋体" panose="02010600030101010101" pitchFamily="2" charset="-122"/>
                <a:ea typeface="宋体" panose="02010600030101010101" pitchFamily="2" charset="-122"/>
                <a:cs typeface="宋体" panose="02010600030101010101" pitchFamily="2" charset="-122"/>
              </a:rPr>
              <a:t>附近</a:t>
            </a:r>
            <a:r>
              <a:rPr lang="en-US" altLang="zh-CN" sz="1800" dirty="0">
                <a:latin typeface="宋体" panose="02010600030101010101" pitchFamily="2" charset="-122"/>
                <a:ea typeface="宋体" panose="02010600030101010101" pitchFamily="2" charset="-122"/>
                <a:cs typeface="宋体" panose="02010600030101010101" pitchFamily="2" charset="-122"/>
              </a:rPr>
              <a:t>±50~100eV</a:t>
            </a:r>
            <a:r>
              <a:rPr lang="zh-CN" altLang="en-US" sz="1800" dirty="0">
                <a:latin typeface="宋体" panose="02010600030101010101" pitchFamily="2" charset="-122"/>
                <a:ea typeface="宋体" panose="02010600030101010101" pitchFamily="2" charset="-122"/>
                <a:cs typeface="宋体" panose="02010600030101010101" pitchFamily="2" charset="-122"/>
              </a:rPr>
              <a:t>，能够反映吸收中心原子的配位结构、氧化态等信息</a:t>
            </a:r>
          </a:p>
        </p:txBody>
      </p:sp>
      <p:sp>
        <p:nvSpPr>
          <p:cNvPr id="9" name="文本框 8"/>
          <p:cNvSpPr txBox="1"/>
          <p:nvPr/>
        </p:nvSpPr>
        <p:spPr>
          <a:xfrm>
            <a:off x="5408418" y="3474084"/>
            <a:ext cx="3689985" cy="1323439"/>
          </a:xfrm>
          <a:prstGeom prst="rect">
            <a:avLst/>
          </a:prstGeom>
          <a:noFill/>
        </p:spPr>
        <p:txBody>
          <a:bodyPr wrap="square" rtlCol="0">
            <a:spAutoFit/>
          </a:bodyPr>
          <a:lstStyle/>
          <a:p>
            <a:r>
              <a:rPr lang="en-US" altLang="zh-CN" sz="1600" dirty="0">
                <a:latin typeface="宋体" panose="02010600030101010101" pitchFamily="2" charset="-122"/>
                <a:ea typeface="宋体" panose="02010600030101010101" pitchFamily="2" charset="-122"/>
                <a:cs typeface="宋体" panose="02010600030101010101" pitchFamily="2" charset="-122"/>
              </a:rPr>
              <a:t>EXAFS</a:t>
            </a:r>
            <a:r>
              <a:rPr lang="zh-CN" altLang="en-US" sz="1600" dirty="0">
                <a:latin typeface="宋体" panose="02010600030101010101" pitchFamily="2" charset="-122"/>
                <a:ea typeface="宋体" panose="02010600030101010101" pitchFamily="2" charset="-122"/>
                <a:cs typeface="宋体" panose="02010600030101010101" pitchFamily="2" charset="-122"/>
              </a:rPr>
              <a:t>：能量较高的一种，通常是吸收</a:t>
            </a:r>
            <a:r>
              <a:rPr lang="en-US" altLang="zh-CN" sz="1600" dirty="0">
                <a:latin typeface="宋体" panose="02010600030101010101" pitchFamily="2" charset="-122"/>
                <a:ea typeface="宋体" panose="02010600030101010101" pitchFamily="2" charset="-122"/>
                <a:cs typeface="宋体" panose="02010600030101010101" pitchFamily="2" charset="-122"/>
              </a:rPr>
              <a:t>edge</a:t>
            </a:r>
            <a:r>
              <a:rPr lang="zh-CN" altLang="en-US" sz="1600" dirty="0">
                <a:latin typeface="宋体" panose="02010600030101010101" pitchFamily="2" charset="-122"/>
                <a:ea typeface="宋体" panose="02010600030101010101" pitchFamily="2" charset="-122"/>
                <a:cs typeface="宋体" panose="02010600030101010101" pitchFamily="2" charset="-122"/>
              </a:rPr>
              <a:t>上方</a:t>
            </a:r>
            <a:r>
              <a:rPr lang="en-US" altLang="zh-CN" sz="1600" dirty="0">
                <a:latin typeface="宋体" panose="02010600030101010101" pitchFamily="2" charset="-122"/>
                <a:ea typeface="宋体" panose="02010600030101010101" pitchFamily="2" charset="-122"/>
                <a:cs typeface="宋体" panose="02010600030101010101" pitchFamily="2" charset="-122"/>
              </a:rPr>
              <a:t>10</a:t>
            </a:r>
            <a:r>
              <a:rPr lang="en-US" altLang="zh-CN" sz="1600" baseline="30000" dirty="0">
                <a:latin typeface="宋体" panose="02010600030101010101" pitchFamily="2" charset="-122"/>
                <a:ea typeface="宋体" panose="02010600030101010101" pitchFamily="2" charset="-122"/>
                <a:cs typeface="宋体" panose="02010600030101010101" pitchFamily="2" charset="-122"/>
              </a:rPr>
              <a:t>2</a:t>
            </a:r>
            <a:r>
              <a:rPr lang="en-US" altLang="zh-CN" sz="1600" dirty="0">
                <a:latin typeface="宋体" panose="02010600030101010101" pitchFamily="2" charset="-122"/>
                <a:ea typeface="宋体" panose="02010600030101010101" pitchFamily="2" charset="-122"/>
                <a:cs typeface="宋体" panose="02010600030101010101" pitchFamily="2" charset="-122"/>
              </a:rPr>
              <a:t>eV</a:t>
            </a:r>
            <a:r>
              <a:rPr lang="zh-CN" altLang="en-US" sz="1600" dirty="0">
                <a:latin typeface="宋体" panose="02010600030101010101" pitchFamily="2" charset="-122"/>
                <a:ea typeface="宋体" panose="02010600030101010101" pitchFamily="2" charset="-122"/>
                <a:cs typeface="宋体" panose="02010600030101010101" pitchFamily="2" charset="-122"/>
              </a:rPr>
              <a:t>以上的区间</a:t>
            </a:r>
            <a:r>
              <a:rPr lang="zh-CN" altLang="en-US" sz="1600" dirty="0">
                <a:latin typeface="宋体" panose="02010600030101010101" pitchFamily="2" charset="-122"/>
                <a:ea typeface="宋体" panose="02010600030101010101" pitchFamily="2" charset="-122"/>
              </a:rPr>
              <a:t>。主要来自吸收中心周围单个原子对电子波的散射作用，</a:t>
            </a:r>
            <a:r>
              <a:rPr lang="zh-CN" altLang="en-US" sz="1600" dirty="0">
                <a:latin typeface="宋体" panose="02010600030101010101" pitchFamily="2" charset="-122"/>
                <a:ea typeface="宋体" panose="02010600030101010101" pitchFamily="2" charset="-122"/>
                <a:cs typeface="宋体" panose="02010600030101010101" pitchFamily="2" charset="-122"/>
              </a:rPr>
              <a:t>反映吸收中心原子的成键状况，能够直观地获取单原子的分布情况</a:t>
            </a:r>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7559" y="1819725"/>
            <a:ext cx="4584294" cy="3311882"/>
          </a:xfrm>
          <a:prstGeom prst="rect">
            <a:avLst/>
          </a:prstGeom>
        </p:spPr>
      </p:pic>
      <p:sp>
        <p:nvSpPr>
          <p:cNvPr id="5" name="文本框 4">
            <a:extLst>
              <a:ext uri="{FF2B5EF4-FFF2-40B4-BE49-F238E27FC236}">
                <a16:creationId xmlns:a16="http://schemas.microsoft.com/office/drawing/2014/main" id="{9B3FDB40-6A8C-4AFB-BA4D-F619207D16E4}"/>
              </a:ext>
            </a:extLst>
          </p:cNvPr>
          <p:cNvSpPr txBox="1"/>
          <p:nvPr/>
        </p:nvSpPr>
        <p:spPr>
          <a:xfrm>
            <a:off x="647559" y="0"/>
            <a:ext cx="3492631" cy="507831"/>
          </a:xfrm>
          <a:prstGeom prst="rect">
            <a:avLst/>
          </a:prstGeom>
          <a:noFill/>
        </p:spPr>
        <p:txBody>
          <a:bodyPr wrap="square" rtlCol="0">
            <a:spAutoFit/>
          </a:bodyPr>
          <a:lstStyle/>
          <a:p>
            <a:r>
              <a:rPr lang="zh-CN" altLang="en-US" sz="2700" dirty="0"/>
              <a:t>表征技术</a:t>
            </a:r>
            <a:r>
              <a:rPr lang="en-US" altLang="zh-CN" sz="2700" dirty="0"/>
              <a:t>——XAFS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49431" y="912044"/>
            <a:ext cx="6730739" cy="645160"/>
          </a:xfrm>
          <a:prstGeom prst="rect">
            <a:avLst/>
          </a:prstGeom>
          <a:noFill/>
        </p:spPr>
        <p:txBody>
          <a:bodyPr wrap="square" rtlCol="0">
            <a:spAutoFit/>
          </a:bodyPr>
          <a:lstStyle/>
          <a:p>
            <a:r>
              <a:rPr lang="en-US" altLang="zh-CN" sz="1800" dirty="0">
                <a:latin typeface="宋体" panose="02010600030101010101" pitchFamily="2" charset="-122"/>
                <a:ea typeface="宋体" panose="02010600030101010101" pitchFamily="2" charset="-122"/>
                <a:cs typeface="宋体" panose="02010600030101010101" pitchFamily="2" charset="-122"/>
              </a:rPr>
              <a:t>NMR</a:t>
            </a:r>
            <a:r>
              <a:rPr lang="zh-CN" altLang="en-US" sz="1800" dirty="0">
                <a:latin typeface="宋体" panose="02010600030101010101" pitchFamily="2" charset="-122"/>
                <a:ea typeface="宋体" panose="02010600030101010101" pitchFamily="2" charset="-122"/>
                <a:cs typeface="宋体" panose="02010600030101010101" pitchFamily="2" charset="-122"/>
              </a:rPr>
              <a:t>和</a:t>
            </a:r>
            <a:r>
              <a:rPr lang="en-US" altLang="zh-CN" sz="1800" dirty="0">
                <a:latin typeface="宋体" panose="02010600030101010101" pitchFamily="2" charset="-122"/>
                <a:ea typeface="宋体" panose="02010600030101010101" pitchFamily="2" charset="-122"/>
                <a:cs typeface="宋体" panose="02010600030101010101" pitchFamily="2" charset="-122"/>
              </a:rPr>
              <a:t>IR</a:t>
            </a:r>
            <a:r>
              <a:rPr lang="zh-CN" altLang="en-US" sz="1800" dirty="0">
                <a:latin typeface="宋体" panose="02010600030101010101" pitchFamily="2" charset="-122"/>
                <a:ea typeface="宋体" panose="02010600030101010101" pitchFamily="2" charset="-122"/>
                <a:cs typeface="宋体" panose="02010600030101010101" pitchFamily="2" charset="-122"/>
              </a:rPr>
              <a:t>也经常被用来研究单原子和载体材料的结构信息，如单原子与周围其他原子的成键情况、配位结构等等</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71" y="1672340"/>
            <a:ext cx="4669560" cy="3103514"/>
          </a:xfrm>
          <a:prstGeom prst="rect">
            <a:avLst/>
          </a:prstGeom>
        </p:spPr>
      </p:pic>
      <p:sp>
        <p:nvSpPr>
          <p:cNvPr id="8" name="文本框 7"/>
          <p:cNvSpPr txBox="1"/>
          <p:nvPr/>
        </p:nvSpPr>
        <p:spPr>
          <a:xfrm>
            <a:off x="6984268" y="4885194"/>
            <a:ext cx="3571875" cy="246221"/>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Adv. Energy Mater. 2018, 8, 1701343</a:t>
            </a:r>
            <a:endParaRPr lang="zh-CN" altLang="en-US" sz="1000" dirty="0">
              <a:latin typeface="Times New Roman" panose="02020603050405020304" charset="0"/>
              <a:cs typeface="Times New Roman" panose="02020603050405020304" charset="0"/>
            </a:endParaRPr>
          </a:p>
        </p:txBody>
      </p:sp>
      <p:sp>
        <p:nvSpPr>
          <p:cNvPr id="2" name="文本框 1">
            <a:extLst>
              <a:ext uri="{FF2B5EF4-FFF2-40B4-BE49-F238E27FC236}">
                <a16:creationId xmlns:a16="http://schemas.microsoft.com/office/drawing/2014/main" id="{E08C17A2-4B69-4D34-AFFB-49DCD354B9B3}"/>
              </a:ext>
            </a:extLst>
          </p:cNvPr>
          <p:cNvSpPr txBox="1"/>
          <p:nvPr/>
        </p:nvSpPr>
        <p:spPr>
          <a:xfrm>
            <a:off x="733657" y="289077"/>
            <a:ext cx="4202512" cy="507831"/>
          </a:xfrm>
          <a:prstGeom prst="rect">
            <a:avLst/>
          </a:prstGeom>
          <a:noFill/>
        </p:spPr>
        <p:txBody>
          <a:bodyPr wrap="square" rtlCol="0">
            <a:spAutoFit/>
          </a:bodyPr>
          <a:lstStyle/>
          <a:p>
            <a:r>
              <a:rPr lang="zh-CN" altLang="en-US" sz="2700" dirty="0"/>
              <a:t>表征技术</a:t>
            </a:r>
            <a:r>
              <a:rPr lang="en-US" altLang="zh-CN" sz="2700" dirty="0"/>
              <a:t>——NMR</a:t>
            </a:r>
            <a:r>
              <a:rPr lang="zh-CN" altLang="en-US" sz="2700" dirty="0"/>
              <a:t>和</a:t>
            </a:r>
            <a:r>
              <a:rPr lang="en-US" altLang="zh-CN" sz="2700" dirty="0"/>
              <a:t>IR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3648" y="987574"/>
            <a:ext cx="8208912" cy="3384376"/>
          </a:xfrm>
          <a:custGeom>
            <a:avLst/>
            <a:gdLst>
              <a:gd name="connsiteX0" fmla="*/ 0 w 8208912"/>
              <a:gd name="connsiteY0" fmla="*/ 0 h 3384376"/>
              <a:gd name="connsiteX1" fmla="*/ 8208912 w 8208912"/>
              <a:gd name="connsiteY1" fmla="*/ 0 h 3384376"/>
              <a:gd name="connsiteX2" fmla="*/ 8208912 w 8208912"/>
              <a:gd name="connsiteY2" fmla="*/ 3384376 h 3384376"/>
              <a:gd name="connsiteX3" fmla="*/ 0 w 8208912"/>
              <a:gd name="connsiteY3" fmla="*/ 3384376 h 3384376"/>
              <a:gd name="connsiteX4" fmla="*/ 0 w 8208912"/>
              <a:gd name="connsiteY4" fmla="*/ 0 h 3384376"/>
              <a:gd name="connsiteX0-1" fmla="*/ 0 w 8208912"/>
              <a:gd name="connsiteY0-2" fmla="*/ 0 h 3384376"/>
              <a:gd name="connsiteX1-3" fmla="*/ 8208912 w 8208912"/>
              <a:gd name="connsiteY1-4" fmla="*/ 0 h 3384376"/>
              <a:gd name="connsiteX2-5" fmla="*/ 8208912 w 8208912"/>
              <a:gd name="connsiteY2-6" fmla="*/ 3384376 h 3384376"/>
              <a:gd name="connsiteX3-7" fmla="*/ 533400 w 8208912"/>
              <a:gd name="connsiteY3-8" fmla="*/ 2936701 h 3384376"/>
              <a:gd name="connsiteX4-9" fmla="*/ 0 w 8208912"/>
              <a:gd name="connsiteY4-10" fmla="*/ 0 h 338437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08912" h="3384376">
                <a:moveTo>
                  <a:pt x="0" y="0"/>
                </a:moveTo>
                <a:lnTo>
                  <a:pt x="8208912" y="0"/>
                </a:lnTo>
                <a:lnTo>
                  <a:pt x="8208912" y="3384376"/>
                </a:lnTo>
                <a:lnTo>
                  <a:pt x="533400" y="2936701"/>
                </a:lnTo>
                <a:lnTo>
                  <a:pt x="0" y="0"/>
                </a:lnTo>
                <a:close/>
              </a:path>
            </a:pathLst>
          </a:cu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22" name="矩形 2"/>
          <p:cNvSpPr>
            <a:spLocks noChangeArrowheads="1"/>
          </p:cNvSpPr>
          <p:nvPr/>
        </p:nvSpPr>
        <p:spPr bwMode="auto">
          <a:xfrm rot="5400000">
            <a:off x="28576" y="141287"/>
            <a:ext cx="609600" cy="288925"/>
          </a:xfrm>
          <a:prstGeom prst="rect">
            <a:avLst/>
          </a:prstGeom>
          <a:solidFill>
            <a:srgbClr val="7F7F7F"/>
          </a:solidFill>
          <a:ln>
            <a:noFill/>
          </a:ln>
          <a:extLst>
            <a:ext uri="{91240B29-F687-4F45-9708-019B960494DF}">
              <a14:hiddenLine xmlns:a14="http://schemas.microsoft.com/office/drawing/2010/main" w="25400">
                <a:solidFill>
                  <a:srgbClr val="395E8A"/>
                </a:solidFill>
                <a:miter lim="800000"/>
                <a:headEnd/>
                <a:tailEnd/>
              </a14:hiddenLine>
            </a:ext>
          </a:extLst>
        </p:spPr>
        <p:txBody>
          <a:bodyPr anchor="ctr"/>
          <a:lstStyle/>
          <a:p>
            <a:pPr algn="ctr"/>
            <a:endParaRPr lang="zh-CN" altLang="zh-CN">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5123" name="TextBox 3"/>
          <p:cNvSpPr>
            <a:spLocks noChangeArrowheads="1"/>
          </p:cNvSpPr>
          <p:nvPr/>
        </p:nvSpPr>
        <p:spPr bwMode="auto">
          <a:xfrm>
            <a:off x="169863" y="247650"/>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fld id="{754B7516-7886-4DB5-83ED-F286A1729444}" type="slidenum">
              <a:rPr lang="en-US" altLang="zh-CN" b="1" smtClean="0">
                <a:solidFill>
                  <a:schemeClr val="bg1"/>
                </a:solidFill>
                <a:latin typeface="Times New Roman" panose="02020603050405020304" charset="0"/>
                <a:ea typeface="Raleway" panose="020B0003030101060003" pitchFamily="2" charset="0"/>
                <a:cs typeface="Times New Roman" panose="02020603050405020304" charset="0"/>
                <a:sym typeface="Raleway" panose="020B0003030101060003" pitchFamily="2" charset="0"/>
              </a:rPr>
              <a:t>2</a:t>
            </a:fld>
            <a:endParaRPr lang="zh-CN" altLang="en-US" dirty="0">
              <a:latin typeface="Times New Roman" panose="02020603050405020304" charset="0"/>
              <a:ea typeface="宋体" panose="02010600030101010101" pitchFamily="2" charset="-122"/>
              <a:cs typeface="Times New Roman" panose="02020603050405020304" charset="0"/>
            </a:endParaRPr>
          </a:p>
        </p:txBody>
      </p:sp>
      <p:sp>
        <p:nvSpPr>
          <p:cNvPr id="5124" name="TextBox 4"/>
          <p:cNvSpPr>
            <a:spLocks noChangeArrowheads="1"/>
          </p:cNvSpPr>
          <p:nvPr/>
        </p:nvSpPr>
        <p:spPr bwMode="auto">
          <a:xfrm>
            <a:off x="455153" y="283753"/>
            <a:ext cx="5160963"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dirty="0">
                <a:solidFill>
                  <a:srgbClr val="595959"/>
                </a:solidFill>
                <a:latin typeface="宋体" panose="02010600030101010101" pitchFamily="2" charset="-122"/>
                <a:ea typeface="宋体" panose="02010600030101010101" pitchFamily="2" charset="-122"/>
                <a:cs typeface="Calibri" panose="020F0502020204030204" pitchFamily="34" charset="0"/>
                <a:sym typeface="Calibri" panose="020F0502020204030204" pitchFamily="34" charset="0"/>
              </a:rPr>
              <a:t>目录</a:t>
            </a:r>
          </a:p>
        </p:txBody>
      </p:sp>
      <p:sp>
        <p:nvSpPr>
          <p:cNvPr id="13" name="TextBox 7"/>
          <p:cNvSpPr>
            <a:spLocks noChangeArrowheads="1"/>
          </p:cNvSpPr>
          <p:nvPr/>
        </p:nvSpPr>
        <p:spPr bwMode="auto">
          <a:xfrm>
            <a:off x="2735796" y="1757633"/>
            <a:ext cx="5328592" cy="168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dirty="0">
                <a:solidFill>
                  <a:schemeClr val="bg1"/>
                </a:solidFill>
                <a:latin typeface="宋体" panose="02010600030101010101" pitchFamily="2" charset="-122"/>
                <a:ea typeface="宋体" panose="02010600030101010101" pitchFamily="2" charset="-122"/>
                <a:sym typeface="微软雅黑" panose="020B0503020204020204" pitchFamily="34" charset="-122"/>
              </a:rPr>
              <a:t>概述</a:t>
            </a:r>
            <a:endParaRPr lang="en-US" altLang="zh-CN" dirty="0">
              <a:solidFill>
                <a:schemeClr val="bg1"/>
              </a:solidFill>
              <a:latin typeface="宋体" panose="02010600030101010101" pitchFamily="2" charset="-122"/>
              <a:ea typeface="宋体" panose="02010600030101010101" pitchFamily="2" charset="-122"/>
              <a:sym typeface="微软雅黑" panose="020B0503020204020204" pitchFamily="34" charset="-122"/>
            </a:endParaRPr>
          </a:p>
          <a:p>
            <a:pPr>
              <a:lnSpc>
                <a:spcPct val="150000"/>
              </a:lnSpc>
            </a:pPr>
            <a:r>
              <a:rPr lang="zh-CN" altLang="en-US" dirty="0">
                <a:solidFill>
                  <a:schemeClr val="bg1"/>
                </a:solidFill>
                <a:latin typeface="宋体" panose="02010600030101010101" pitchFamily="2" charset="-122"/>
                <a:ea typeface="宋体" panose="02010600030101010101" pitchFamily="2" charset="-122"/>
              </a:rPr>
              <a:t>制备和表征</a:t>
            </a:r>
            <a:endParaRPr lang="en-US" altLang="zh-CN" dirty="0">
              <a:solidFill>
                <a:schemeClr val="bg1"/>
              </a:solidFill>
              <a:latin typeface="宋体" panose="02010600030101010101" pitchFamily="2" charset="-122"/>
              <a:ea typeface="宋体" panose="02010600030101010101" pitchFamily="2" charset="-122"/>
            </a:endParaRPr>
          </a:p>
          <a:p>
            <a:pPr>
              <a:lnSpc>
                <a:spcPct val="150000"/>
              </a:lnSpc>
            </a:pPr>
            <a:r>
              <a:rPr lang="zh-CN" altLang="en-US" dirty="0">
                <a:solidFill>
                  <a:schemeClr val="bg1"/>
                </a:solidFill>
                <a:latin typeface="宋体" panose="02010600030101010101" pitchFamily="2" charset="-122"/>
                <a:ea typeface="宋体" panose="02010600030101010101" pitchFamily="2" charset="-122"/>
              </a:rPr>
              <a:t>应用领域</a:t>
            </a:r>
            <a:endParaRPr lang="en-US" altLang="zh-CN" dirty="0">
              <a:solidFill>
                <a:schemeClr val="bg1"/>
              </a:solidFill>
              <a:latin typeface="宋体" panose="02010600030101010101" pitchFamily="2" charset="-122"/>
              <a:ea typeface="宋体" panose="02010600030101010101" pitchFamily="2" charset="-122"/>
            </a:endParaRPr>
          </a:p>
          <a:p>
            <a:pPr>
              <a:lnSpc>
                <a:spcPct val="150000"/>
              </a:lnSpc>
            </a:pPr>
            <a:r>
              <a:rPr lang="zh-CN" altLang="en-US" dirty="0">
                <a:solidFill>
                  <a:schemeClr val="bg1"/>
                </a:solidFill>
                <a:latin typeface="宋体" panose="02010600030101010101" pitchFamily="2" charset="-122"/>
                <a:ea typeface="宋体" panose="02010600030101010101" pitchFamily="2" charset="-122"/>
              </a:rPr>
              <a:t>总结与展望</a:t>
            </a:r>
          </a:p>
        </p:txBody>
      </p:sp>
      <p:sp>
        <p:nvSpPr>
          <p:cNvPr id="14" name="TextBox 1"/>
          <p:cNvSpPr>
            <a:spLocks noChangeArrowheads="1"/>
          </p:cNvSpPr>
          <p:nvPr/>
        </p:nvSpPr>
        <p:spPr bwMode="auto">
          <a:xfrm>
            <a:off x="2133154" y="1757633"/>
            <a:ext cx="854670" cy="170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dirty="0">
                <a:solidFill>
                  <a:schemeClr val="bg1"/>
                </a:solidFill>
                <a:latin typeface="Times New Roman" panose="02020603050405020304" charset="0"/>
                <a:ea typeface="方正兰亭粗黑_GBK" panose="02000000000000000000" pitchFamily="2" charset="-122"/>
                <a:cs typeface="Times New Roman" panose="02020603050405020304" charset="0"/>
                <a:sym typeface="Calibri" panose="020F0502020204030204" pitchFamily="34" charset="0"/>
              </a:rPr>
              <a:t>01</a:t>
            </a:r>
            <a:endParaRPr lang="zh-CN" altLang="en-US" dirty="0">
              <a:solidFill>
                <a:schemeClr val="bg1"/>
              </a:solidFill>
              <a:latin typeface="Times New Roman" panose="02020603050405020304" charset="0"/>
              <a:ea typeface="方正兰亭粗黑_GBK" panose="02000000000000000000" pitchFamily="2" charset="-122"/>
              <a:cs typeface="Times New Roman" panose="02020603050405020304" charset="0"/>
              <a:sym typeface="Calibri" panose="020F0502020204030204" pitchFamily="34" charset="0"/>
            </a:endParaRPr>
          </a:p>
          <a:p>
            <a:pPr>
              <a:lnSpc>
                <a:spcPct val="150000"/>
              </a:lnSpc>
            </a:pPr>
            <a:r>
              <a:rPr lang="en-US" altLang="zh-CN" dirty="0">
                <a:solidFill>
                  <a:schemeClr val="bg1"/>
                </a:solidFill>
                <a:latin typeface="Times New Roman" panose="02020603050405020304" charset="0"/>
                <a:ea typeface="方正兰亭粗黑_GBK" panose="02000000000000000000" pitchFamily="2" charset="-122"/>
                <a:cs typeface="Times New Roman" panose="02020603050405020304" charset="0"/>
                <a:sym typeface="Calibri" panose="020F0502020204030204" pitchFamily="34" charset="0"/>
              </a:rPr>
              <a:t>02</a:t>
            </a:r>
            <a:endParaRPr lang="zh-CN" altLang="en-US" dirty="0">
              <a:solidFill>
                <a:schemeClr val="bg1"/>
              </a:solidFill>
              <a:latin typeface="Times New Roman" panose="02020603050405020304" charset="0"/>
              <a:ea typeface="方正兰亭粗黑_GBK" panose="02000000000000000000" pitchFamily="2" charset="-122"/>
              <a:cs typeface="Times New Roman" panose="02020603050405020304" charset="0"/>
              <a:sym typeface="Calibri" panose="020F0502020204030204" pitchFamily="34" charset="0"/>
            </a:endParaRPr>
          </a:p>
          <a:p>
            <a:pPr>
              <a:lnSpc>
                <a:spcPct val="150000"/>
              </a:lnSpc>
            </a:pPr>
            <a:r>
              <a:rPr lang="en-US" altLang="zh-CN" dirty="0">
                <a:solidFill>
                  <a:schemeClr val="bg1"/>
                </a:solidFill>
                <a:latin typeface="Times New Roman" panose="02020603050405020304" charset="0"/>
                <a:ea typeface="方正兰亭粗黑_GBK" panose="02000000000000000000" pitchFamily="2" charset="-122"/>
                <a:cs typeface="Times New Roman" panose="02020603050405020304" charset="0"/>
                <a:sym typeface="Calibri" panose="020F0502020204030204" pitchFamily="34" charset="0"/>
              </a:rPr>
              <a:t>03</a:t>
            </a:r>
          </a:p>
          <a:p>
            <a:pPr>
              <a:lnSpc>
                <a:spcPct val="150000"/>
              </a:lnSpc>
            </a:pPr>
            <a:r>
              <a:rPr lang="en-US" altLang="zh-CN" dirty="0">
                <a:solidFill>
                  <a:schemeClr val="bg1"/>
                </a:solidFill>
                <a:latin typeface="Times New Roman" panose="02020603050405020304" charset="0"/>
                <a:ea typeface="方正兰亭粗黑_GBK" panose="02000000000000000000" pitchFamily="2" charset="-122"/>
                <a:cs typeface="Times New Roman" panose="02020603050405020304" charset="0"/>
                <a:sym typeface="Calibri" panose="020F0502020204030204" pitchFamily="34" charset="0"/>
              </a:rPr>
              <a:t>04</a:t>
            </a:r>
            <a:endParaRPr lang="zh-CN" altLang="en-US" dirty="0">
              <a:solidFill>
                <a:schemeClr val="bg1"/>
              </a:solidFill>
              <a:latin typeface="Times New Roman" panose="02020603050405020304" charset="0"/>
              <a:ea typeface="方正兰亭粗黑_GBK" panose="02000000000000000000" pitchFamily="2" charset="-122"/>
              <a:cs typeface="Times New Roman" panose="02020603050405020304" charset="0"/>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4513613"/>
            <a:ext cx="1478629" cy="4153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4"/>
          <p:cNvSpPr>
            <a:spLocks noChangeArrowheads="1"/>
          </p:cNvSpPr>
          <p:nvPr/>
        </p:nvSpPr>
        <p:spPr bwMode="auto">
          <a:xfrm>
            <a:off x="6083300" y="0"/>
            <a:ext cx="2592388" cy="1995488"/>
          </a:xfrm>
          <a:prstGeom prst="rect">
            <a:avLst/>
          </a:prstGeom>
          <a:solidFill>
            <a:srgbClr val="9A0000"/>
          </a:solidFill>
          <a:ln>
            <a:noFill/>
          </a:ln>
        </p:spPr>
        <p:txBody>
          <a:bodyPr anchor="ctr"/>
          <a:lstStyle/>
          <a:p>
            <a:pPr algn="ctr"/>
            <a:endParaRPr lang="zh-CN" altLang="zh-CN">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324" y="735546"/>
            <a:ext cx="1033658" cy="1019228"/>
          </a:xfrm>
          <a:prstGeom prst="rect">
            <a:avLst/>
          </a:prstGeom>
        </p:spPr>
      </p:pic>
      <p:sp>
        <p:nvSpPr>
          <p:cNvPr id="8" name="TextBox 5"/>
          <p:cNvSpPr>
            <a:spLocks noChangeArrowheads="1"/>
          </p:cNvSpPr>
          <p:nvPr/>
        </p:nvSpPr>
        <p:spPr bwMode="auto">
          <a:xfrm>
            <a:off x="5652120" y="2031690"/>
            <a:ext cx="3023567"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6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rPr>
              <a:t>第三章</a:t>
            </a:r>
            <a:endParaRPr lang="en-US" altLang="zh-CN" sz="36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endParaRPr>
          </a:p>
          <a:p>
            <a:pPr algn="r"/>
            <a:r>
              <a:rPr lang="zh-CN" altLang="en-US" sz="24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rPr>
              <a:t>应用领域</a:t>
            </a:r>
          </a:p>
        </p:txBody>
      </p:sp>
      <p:grpSp>
        <p:nvGrpSpPr>
          <p:cNvPr id="7" name="组合 6"/>
          <p:cNvGrpSpPr/>
          <p:nvPr/>
        </p:nvGrpSpPr>
        <p:grpSpPr>
          <a:xfrm>
            <a:off x="665416" y="584342"/>
            <a:ext cx="4469195" cy="3974816"/>
            <a:chOff x="510454" y="638626"/>
            <a:chExt cx="5958926" cy="5299754"/>
          </a:xfrm>
        </p:grpSpPr>
        <p:pic>
          <p:nvPicPr>
            <p:cNvPr id="3" name="图片 2"/>
            <p:cNvPicPr>
              <a:picLocks noChangeAspect="1"/>
            </p:cNvPicPr>
            <p:nvPr/>
          </p:nvPicPr>
          <p:blipFill>
            <a:blip r:embed="rId3"/>
            <a:stretch>
              <a:fillRect/>
            </a:stretch>
          </p:blipFill>
          <p:spPr>
            <a:xfrm>
              <a:off x="510454" y="638626"/>
              <a:ext cx="5958926" cy="5299754"/>
            </a:xfrm>
            <a:prstGeom prst="rect">
              <a:avLst/>
            </a:prstGeom>
          </p:spPr>
        </p:pic>
        <p:sp>
          <p:nvSpPr>
            <p:cNvPr id="2" name="文本框 1"/>
            <p:cNvSpPr txBox="1"/>
            <p:nvPr/>
          </p:nvSpPr>
          <p:spPr>
            <a:xfrm>
              <a:off x="510454" y="638626"/>
              <a:ext cx="426806" cy="142240"/>
            </a:xfrm>
            <a:prstGeom prst="rect">
              <a:avLst/>
            </a:prstGeom>
            <a:solidFill>
              <a:schemeClr val="bg1"/>
            </a:solidFill>
          </p:spPr>
          <p:txBody>
            <a:bodyPr wrap="square" rtlCol="0">
              <a:spAutoFit/>
            </a:bodyPr>
            <a:lstStyle/>
            <a:p>
              <a:endParaRPr lang="zh-CN" altLang="en-US" sz="100"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a:t>
            </a:r>
            <a:r>
              <a:rPr lang="zh-CN" altLang="en-US" dirty="0"/>
              <a:t>催化氧化反应</a:t>
            </a:r>
          </a:p>
        </p:txBody>
      </p:sp>
      <p:sp>
        <p:nvSpPr>
          <p:cNvPr id="3" name="内容占位符 2"/>
          <p:cNvSpPr>
            <a:spLocks noGrp="1"/>
          </p:cNvSpPr>
          <p:nvPr>
            <p:ph idx="1"/>
          </p:nvPr>
        </p:nvSpPr>
        <p:spPr/>
        <p:txBody>
          <a:bodyPr/>
          <a:lstStyle/>
          <a:p>
            <a:r>
              <a:rPr lang="en-US" altLang="zh-CN" sz="2000" dirty="0">
                <a:latin typeface="Times New Roman" panose="02020603050405020304" charset="0"/>
                <a:ea typeface="宋体" panose="02010600030101010101" pitchFamily="2" charset="-122"/>
                <a:cs typeface="Times New Roman" panose="02020603050405020304" charset="0"/>
              </a:rPr>
              <a:t>CO</a:t>
            </a:r>
            <a:r>
              <a:rPr lang="zh-CN" altLang="en-US" sz="2000" dirty="0">
                <a:latin typeface="Times New Roman" panose="02020603050405020304" charset="0"/>
                <a:ea typeface="宋体" panose="02010600030101010101" pitchFamily="2" charset="-122"/>
                <a:cs typeface="Times New Roman" panose="02020603050405020304" charset="0"/>
              </a:rPr>
              <a:t>氧化</a:t>
            </a:r>
            <a:r>
              <a:rPr lang="zh-CN" altLang="zh-CN" sz="2000" dirty="0">
                <a:latin typeface="Times New Roman" panose="02020603050405020304" charset="0"/>
                <a:ea typeface="宋体" panose="02010600030101010101" pitchFamily="2" charset="-122"/>
                <a:cs typeface="Times New Roman" panose="02020603050405020304" charset="0"/>
              </a:rPr>
              <a:t>反应：</a:t>
            </a:r>
            <a:endParaRPr lang="en-US" altLang="zh-CN" sz="2000" dirty="0">
              <a:latin typeface="Times New Roman" panose="02020603050405020304" charset="0"/>
              <a:ea typeface="宋体" panose="02010600030101010101" pitchFamily="2" charset="-122"/>
              <a:cs typeface="Times New Roman" panose="02020603050405020304" charset="0"/>
            </a:endParaRPr>
          </a:p>
          <a:p>
            <a:pPr marL="0" indent="0" algn="ctr">
              <a:buNone/>
            </a:pPr>
            <a:r>
              <a:rPr lang="en-US" altLang="zh-CN" sz="2000" dirty="0">
                <a:latin typeface="Times New Roman" panose="02020603050405020304" charset="0"/>
                <a:ea typeface="宋体" panose="02010600030101010101" pitchFamily="2" charset="-122"/>
                <a:cs typeface="Times New Roman" panose="02020603050405020304" charset="0"/>
              </a:rPr>
              <a:t>CO + 1/2O</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en-US" altLang="zh-CN" sz="2000" dirty="0">
                <a:latin typeface="Times New Roman" panose="02020603050405020304" charset="0"/>
                <a:ea typeface="宋体" panose="02010600030101010101" pitchFamily="2" charset="-122"/>
                <a:cs typeface="Times New Roman" panose="02020603050405020304" charset="0"/>
              </a:rPr>
              <a:t> </a:t>
            </a:r>
            <a:r>
              <a:rPr lang="zh-CN"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 CO</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en-US" altLang="zh-CN" sz="2000" dirty="0">
                <a:latin typeface="Times New Roman" panose="02020603050405020304" charset="0"/>
                <a:ea typeface="宋体" panose="02010600030101010101" pitchFamily="2" charset="-122"/>
                <a:cs typeface="Times New Roman" panose="02020603050405020304" charset="0"/>
              </a:rPr>
              <a:t> </a:t>
            </a:r>
          </a:p>
          <a:p>
            <a:r>
              <a:rPr lang="zh-CN" altLang="en-US" sz="2000" dirty="0">
                <a:latin typeface="Times New Roman" panose="02020603050405020304" charset="0"/>
                <a:ea typeface="宋体" panose="02010600030101010101" pitchFamily="2" charset="-122"/>
                <a:cs typeface="Times New Roman" panose="02020603050405020304" charset="0"/>
              </a:rPr>
              <a:t>在净化空气和燃料电池应用中至关重要，在基础研究和环境保护中扮演重要角色</a:t>
            </a:r>
            <a:endParaRPr lang="en-US" altLang="zh-CN" sz="2000" dirty="0">
              <a:latin typeface="Times New Roman" panose="02020603050405020304" charset="0"/>
              <a:ea typeface="宋体" panose="02010600030101010101" pitchFamily="2" charset="-122"/>
              <a:cs typeface="Times New Roman" panose="02020603050405020304" charset="0"/>
            </a:endParaRPr>
          </a:p>
          <a:p>
            <a:r>
              <a:rPr lang="en-US" altLang="zh-CN" sz="2000" dirty="0">
                <a:latin typeface="Times New Roman" panose="02020603050405020304" charset="0"/>
                <a:ea typeface="宋体" panose="02010600030101010101" pitchFamily="2" charset="-122"/>
                <a:cs typeface="Times New Roman" panose="02020603050405020304" charset="0"/>
              </a:rPr>
              <a:t>PROX</a:t>
            </a:r>
            <a:r>
              <a:rPr lang="zh-CN" altLang="en-US" sz="2000" dirty="0">
                <a:latin typeface="Times New Roman" panose="02020603050405020304" charset="0"/>
                <a:ea typeface="宋体" panose="02010600030101010101" pitchFamily="2" charset="-122"/>
                <a:cs typeface="Times New Roman" panose="02020603050405020304" charset="0"/>
              </a:rPr>
              <a:t>：在</a:t>
            </a:r>
            <a:r>
              <a:rPr lang="en-US" altLang="zh-CN" sz="2000" dirty="0">
                <a:latin typeface="Times New Roman" panose="02020603050405020304" charset="0"/>
                <a:ea typeface="宋体" panose="02010600030101010101" pitchFamily="2" charset="-122"/>
                <a:cs typeface="Times New Roman" panose="02020603050405020304" charset="0"/>
              </a:rPr>
              <a:t>H</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zh-CN" altLang="en-US" sz="2000" dirty="0">
                <a:latin typeface="Times New Roman" panose="02020603050405020304" charset="0"/>
                <a:ea typeface="宋体" panose="02010600030101010101" pitchFamily="2" charset="-122"/>
                <a:cs typeface="Times New Roman" panose="02020603050405020304" charset="0"/>
              </a:rPr>
              <a:t>气氛中</a:t>
            </a:r>
            <a:r>
              <a:rPr lang="en-US" altLang="zh-CN" sz="2000" dirty="0">
                <a:latin typeface="Times New Roman" panose="02020603050405020304" charset="0"/>
                <a:ea typeface="宋体" panose="02010600030101010101" pitchFamily="2" charset="-122"/>
                <a:cs typeface="Times New Roman" panose="02020603050405020304" charset="0"/>
              </a:rPr>
              <a:t>CO</a:t>
            </a:r>
            <a:r>
              <a:rPr lang="zh-CN" altLang="en-US" sz="2000" dirty="0">
                <a:latin typeface="Times New Roman" panose="02020603050405020304" charset="0"/>
                <a:ea typeface="宋体" panose="02010600030101010101" pitchFamily="2" charset="-122"/>
                <a:cs typeface="Times New Roman" panose="02020603050405020304" charset="0"/>
              </a:rPr>
              <a:t>优先进行氧化</a:t>
            </a:r>
            <a:endParaRPr lang="en-US" altLang="zh-CN" sz="2000" dirty="0">
              <a:latin typeface="Times New Roman" panose="02020603050405020304" charset="0"/>
              <a:ea typeface="宋体" panose="02010600030101010101" pitchFamily="2" charset="-122"/>
              <a:cs typeface="Times New Roman" panose="02020603050405020304" charset="0"/>
            </a:endParaRPr>
          </a:p>
          <a:p>
            <a:r>
              <a:rPr lang="zh-CN" altLang="en-US" sz="2000" dirty="0">
                <a:latin typeface="Times New Roman" panose="02020603050405020304" charset="0"/>
                <a:ea typeface="宋体" panose="02010600030101010101" pitchFamily="2" charset="-122"/>
                <a:cs typeface="Times New Roman" panose="02020603050405020304" charset="0"/>
              </a:rPr>
              <a:t>传统催化剂</a:t>
            </a:r>
            <a:r>
              <a:rPr lang="en-US" altLang="zh-CN" sz="2000" dirty="0">
                <a:latin typeface="Times New Roman" panose="02020603050405020304" charset="0"/>
                <a:ea typeface="宋体" panose="02010600030101010101" pitchFamily="2" charset="-122"/>
                <a:cs typeface="Times New Roman" panose="02020603050405020304" charset="0"/>
              </a:rPr>
              <a:t>Au/Fe</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en-US" altLang="zh-CN" sz="2000" dirty="0">
                <a:latin typeface="Times New Roman" panose="02020603050405020304" charset="0"/>
                <a:ea typeface="宋体" panose="02010600030101010101" pitchFamily="2" charset="-122"/>
                <a:cs typeface="Times New Roman" panose="02020603050405020304" charset="0"/>
              </a:rPr>
              <a:t>O</a:t>
            </a:r>
            <a:r>
              <a:rPr lang="en-US" altLang="zh-CN" sz="2000" baseline="-25000" dirty="0">
                <a:latin typeface="Times New Roman" panose="02020603050405020304" charset="0"/>
                <a:ea typeface="宋体" panose="02010600030101010101" pitchFamily="2" charset="-122"/>
                <a:cs typeface="Times New Roman" panose="02020603050405020304" charset="0"/>
              </a:rPr>
              <a:t>3</a:t>
            </a:r>
            <a:endParaRPr lang="en-US" altLang="zh-CN" sz="2000" dirty="0">
              <a:latin typeface="Times New Roman" panose="02020603050405020304" charset="0"/>
              <a:ea typeface="宋体" panose="02010600030101010101" pitchFamily="2" charset="-122"/>
              <a:cs typeface="Times New Roman" panose="02020603050405020304" charset="0"/>
            </a:endParaRPr>
          </a:p>
        </p:txBody>
      </p:sp>
    </p:spTree>
    <p:extLst>
      <p:ext uri="{BB962C8B-B14F-4D97-AF65-F5344CB8AC3E}">
        <p14:creationId xmlns:p14="http://schemas.microsoft.com/office/powerpoint/2010/main" val="3755574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7F07E290-0CA9-4DF6-8EFF-2C791704D4AF}"/>
              </a:ext>
            </a:extLst>
          </p:cNvPr>
          <p:cNvGrpSpPr/>
          <p:nvPr/>
        </p:nvGrpSpPr>
        <p:grpSpPr>
          <a:xfrm>
            <a:off x="467543" y="2077366"/>
            <a:ext cx="4534853" cy="3042778"/>
            <a:chOff x="4531457" y="2059916"/>
            <a:chExt cx="4534853" cy="3042778"/>
          </a:xfrm>
        </p:grpSpPr>
        <p:grpSp>
          <p:nvGrpSpPr>
            <p:cNvPr id="4" name="组合 3">
              <a:extLst>
                <a:ext uri="{FF2B5EF4-FFF2-40B4-BE49-F238E27FC236}">
                  <a16:creationId xmlns:a16="http://schemas.microsoft.com/office/drawing/2014/main" id="{CE6A7CAD-AF83-4385-A242-53FC8EBB7860}"/>
                </a:ext>
              </a:extLst>
            </p:cNvPr>
            <p:cNvGrpSpPr/>
            <p:nvPr/>
          </p:nvGrpSpPr>
          <p:grpSpPr>
            <a:xfrm>
              <a:off x="6420094" y="2059916"/>
              <a:ext cx="2389024" cy="2407046"/>
              <a:chOff x="8514081" y="2603649"/>
              <a:chExt cx="3453208" cy="3473108"/>
            </a:xfrm>
          </p:grpSpPr>
          <p:sp>
            <p:nvSpPr>
              <p:cNvPr id="8" name="文本框 7">
                <a:extLst>
                  <a:ext uri="{FF2B5EF4-FFF2-40B4-BE49-F238E27FC236}">
                    <a16:creationId xmlns:a16="http://schemas.microsoft.com/office/drawing/2014/main" id="{AF5CCD40-F9BF-42E9-BAA6-6876D48CE84D}"/>
                  </a:ext>
                </a:extLst>
              </p:cNvPr>
              <p:cNvSpPr txBox="1"/>
              <p:nvPr/>
            </p:nvSpPr>
            <p:spPr>
              <a:xfrm>
                <a:off x="8514081" y="2603649"/>
                <a:ext cx="267019" cy="532906"/>
              </a:xfrm>
              <a:prstGeom prst="rect">
                <a:avLst/>
              </a:prstGeom>
              <a:noFill/>
            </p:spPr>
            <p:txBody>
              <a:bodyPr wrap="none" rtlCol="0">
                <a:spAutoFit/>
              </a:bodyPr>
              <a:lstStyle/>
              <a:p>
                <a:endParaRPr lang="zh-CN" altLang="en-US" sz="1800" b="1" dirty="0">
                  <a:latin typeface="Times New Roman" panose="02020603050405020304" charset="0"/>
                  <a:cs typeface="Times New Roman" panose="02020603050405020304" charset="0"/>
                </a:endParaRPr>
              </a:p>
            </p:txBody>
          </p:sp>
          <p:sp>
            <p:nvSpPr>
              <p:cNvPr id="9" name="文本框 8">
                <a:extLst>
                  <a:ext uri="{FF2B5EF4-FFF2-40B4-BE49-F238E27FC236}">
                    <a16:creationId xmlns:a16="http://schemas.microsoft.com/office/drawing/2014/main" id="{6E3C8E6A-B76C-4BE4-8C79-D395BAD4358A}"/>
                  </a:ext>
                </a:extLst>
              </p:cNvPr>
              <p:cNvSpPr txBox="1"/>
              <p:nvPr/>
            </p:nvSpPr>
            <p:spPr>
              <a:xfrm>
                <a:off x="11510970" y="2603649"/>
                <a:ext cx="267019" cy="532906"/>
              </a:xfrm>
              <a:prstGeom prst="rect">
                <a:avLst/>
              </a:prstGeom>
              <a:noFill/>
            </p:spPr>
            <p:txBody>
              <a:bodyPr wrap="none" rtlCol="0">
                <a:spAutoFit/>
              </a:bodyPr>
              <a:lstStyle/>
              <a:p>
                <a:endParaRPr lang="zh-CN" altLang="en-US" sz="1800" b="1" dirty="0">
                  <a:latin typeface="Times New Roman" panose="02020603050405020304" charset="0"/>
                  <a:cs typeface="Times New Roman" panose="02020603050405020304" charset="0"/>
                </a:endParaRPr>
              </a:p>
            </p:txBody>
          </p:sp>
          <p:sp>
            <p:nvSpPr>
              <p:cNvPr id="10" name="文本框 9">
                <a:extLst>
                  <a:ext uri="{FF2B5EF4-FFF2-40B4-BE49-F238E27FC236}">
                    <a16:creationId xmlns:a16="http://schemas.microsoft.com/office/drawing/2014/main" id="{AF045317-12FD-4C6B-A8FF-3BC393415837}"/>
                  </a:ext>
                </a:extLst>
              </p:cNvPr>
              <p:cNvSpPr txBox="1"/>
              <p:nvPr/>
            </p:nvSpPr>
            <p:spPr>
              <a:xfrm>
                <a:off x="8563648" y="5543851"/>
                <a:ext cx="267019" cy="532906"/>
              </a:xfrm>
              <a:prstGeom prst="rect">
                <a:avLst/>
              </a:prstGeom>
              <a:noFill/>
            </p:spPr>
            <p:txBody>
              <a:bodyPr wrap="none" rtlCol="0">
                <a:spAutoFit/>
              </a:bodyPr>
              <a:lstStyle/>
              <a:p>
                <a:endParaRPr lang="zh-CN" altLang="en-US" sz="1800" b="1" dirty="0">
                  <a:latin typeface="Times New Roman" panose="02020603050405020304" charset="0"/>
                  <a:cs typeface="Times New Roman" panose="02020603050405020304" charset="0"/>
                </a:endParaRPr>
              </a:p>
            </p:txBody>
          </p:sp>
          <p:sp>
            <p:nvSpPr>
              <p:cNvPr id="11" name="文本框 10">
                <a:extLst>
                  <a:ext uri="{FF2B5EF4-FFF2-40B4-BE49-F238E27FC236}">
                    <a16:creationId xmlns:a16="http://schemas.microsoft.com/office/drawing/2014/main" id="{FCE229B8-1E86-48F0-B870-101290F37277}"/>
                  </a:ext>
                </a:extLst>
              </p:cNvPr>
              <p:cNvSpPr txBox="1"/>
              <p:nvPr/>
            </p:nvSpPr>
            <p:spPr>
              <a:xfrm>
                <a:off x="11519374" y="5543851"/>
                <a:ext cx="447915" cy="531417"/>
              </a:xfrm>
              <a:prstGeom prst="rect">
                <a:avLst/>
              </a:prstGeom>
              <a:noFill/>
            </p:spPr>
            <p:txBody>
              <a:bodyPr wrap="none" rtlCol="0">
                <a:spAutoFit/>
              </a:bodyPr>
              <a:lstStyle/>
              <a:p>
                <a:r>
                  <a:rPr lang="en-US" altLang="zh-CN" sz="1800" b="1" dirty="0">
                    <a:solidFill>
                      <a:schemeClr val="bg1"/>
                    </a:solidFill>
                    <a:latin typeface="Times New Roman" panose="02020603050405020304" charset="0"/>
                    <a:cs typeface="Times New Roman" panose="02020603050405020304" charset="0"/>
                  </a:rPr>
                  <a:t>d</a:t>
                </a:r>
                <a:endParaRPr lang="zh-CN" altLang="en-US" sz="1800" b="1" dirty="0">
                  <a:solidFill>
                    <a:schemeClr val="bg1"/>
                  </a:solidFill>
                  <a:latin typeface="Times New Roman" panose="02020603050405020304" charset="0"/>
                  <a:cs typeface="Times New Roman" panose="02020603050405020304" charset="0"/>
                </a:endParaRPr>
              </a:p>
            </p:txBody>
          </p:sp>
        </p:grpSp>
        <p:sp>
          <p:nvSpPr>
            <p:cNvPr id="12" name="文本框 11">
              <a:extLst>
                <a:ext uri="{FF2B5EF4-FFF2-40B4-BE49-F238E27FC236}">
                  <a16:creationId xmlns:a16="http://schemas.microsoft.com/office/drawing/2014/main" id="{B2191FFD-AE21-4FA4-99B5-DB19C54019D8}"/>
                </a:ext>
              </a:extLst>
            </p:cNvPr>
            <p:cNvSpPr txBox="1"/>
            <p:nvPr/>
          </p:nvSpPr>
          <p:spPr>
            <a:xfrm>
              <a:off x="4531457" y="4489577"/>
              <a:ext cx="4534853" cy="613117"/>
            </a:xfrm>
            <a:prstGeom prst="rect">
              <a:avLst/>
            </a:prstGeom>
            <a:noFill/>
          </p:spPr>
          <p:txBody>
            <a:bodyPr wrap="square" rtlCol="0">
              <a:spAutoFit/>
            </a:bodyPr>
            <a:lstStyle/>
            <a:p>
              <a:pPr algn="ctr">
                <a:lnSpc>
                  <a:spcPct val="150000"/>
                </a:lnSpc>
              </a:pPr>
              <a:r>
                <a:rPr lang="en-US" altLang="zh-CN" sz="1200" dirty="0">
                  <a:latin typeface="Times New Roman" panose="02020603050405020304" charset="0"/>
                  <a:ea typeface="宋体" panose="02010600030101010101" pitchFamily="2" charset="-122"/>
                  <a:cs typeface="Times New Roman" panose="02020603050405020304" charset="0"/>
                </a:rPr>
                <a:t>Sample A (</a:t>
              </a:r>
              <a:r>
                <a:rPr lang="en-US" altLang="zh-CN" sz="1200" dirty="0" err="1">
                  <a:latin typeface="Times New Roman" panose="02020603050405020304" charset="0"/>
                  <a:ea typeface="宋体" panose="02010600030101010101" pitchFamily="2" charset="-122"/>
                  <a:cs typeface="Times New Roman" panose="02020603050405020304" charset="0"/>
                </a:rPr>
                <a:t>a,b</a:t>
              </a:r>
              <a:r>
                <a:rPr lang="en-US" altLang="zh-CN" sz="1200" dirty="0">
                  <a:latin typeface="Times New Roman" panose="02020603050405020304" charset="0"/>
                  <a:ea typeface="宋体" panose="02010600030101010101" pitchFamily="2" charset="-122"/>
                  <a:cs typeface="Times New Roman" panose="02020603050405020304" charset="0"/>
                </a:rPr>
                <a:t>)</a:t>
              </a:r>
              <a:r>
                <a:rPr lang="zh-CN" altLang="en-US" sz="1200" dirty="0">
                  <a:latin typeface="Times New Roman" panose="02020603050405020304" charset="0"/>
                  <a:ea typeface="宋体" panose="02010600030101010101" pitchFamily="2" charset="-122"/>
                  <a:cs typeface="Times New Roman" panose="02020603050405020304" charset="0"/>
                </a:rPr>
                <a:t>和</a:t>
              </a:r>
              <a:r>
                <a:rPr lang="en-US" altLang="zh-CN" sz="1200" dirty="0">
                  <a:latin typeface="Times New Roman" panose="02020603050405020304" charset="0"/>
                  <a:ea typeface="宋体" panose="02010600030101010101" pitchFamily="2" charset="-122"/>
                  <a:cs typeface="Times New Roman" panose="02020603050405020304" charset="0"/>
                </a:rPr>
                <a:t>Sample B</a:t>
              </a:r>
              <a:r>
                <a:rPr lang="zh-CN" altLang="en-US" sz="1200" dirty="0">
                  <a:latin typeface="Times New Roman" panose="02020603050405020304" charset="0"/>
                  <a:ea typeface="宋体" panose="02010600030101010101" pitchFamily="2" charset="-122"/>
                  <a:cs typeface="Times New Roman" panose="02020603050405020304" charset="0"/>
                </a:rPr>
                <a:t> </a:t>
              </a:r>
              <a:r>
                <a:rPr lang="en-US" altLang="zh-CN" sz="1200" dirty="0">
                  <a:latin typeface="Times New Roman" panose="02020603050405020304" charset="0"/>
                  <a:ea typeface="宋体" panose="02010600030101010101" pitchFamily="2" charset="-122"/>
                  <a:cs typeface="Times New Roman" panose="02020603050405020304" charset="0"/>
                </a:rPr>
                <a:t>(</a:t>
              </a:r>
              <a:r>
                <a:rPr lang="en-US" altLang="zh-CN" sz="1200" dirty="0" err="1">
                  <a:latin typeface="Times New Roman" panose="02020603050405020304" charset="0"/>
                  <a:ea typeface="宋体" panose="02010600030101010101" pitchFamily="2" charset="-122"/>
                  <a:cs typeface="Times New Roman" panose="02020603050405020304" charset="0"/>
                </a:rPr>
                <a:t>c,d</a:t>
              </a:r>
              <a:r>
                <a:rPr lang="en-US" altLang="zh-CN" sz="1200" dirty="0">
                  <a:latin typeface="Times New Roman" panose="02020603050405020304" charset="0"/>
                  <a:ea typeface="宋体" panose="02010600030101010101" pitchFamily="2" charset="-122"/>
                  <a:cs typeface="Times New Roman" panose="02020603050405020304" charset="0"/>
                </a:rPr>
                <a:t>)</a:t>
              </a:r>
              <a:r>
                <a:rPr lang="zh-CN" altLang="en-US" sz="1200" dirty="0">
                  <a:latin typeface="Times New Roman" panose="02020603050405020304" charset="0"/>
                  <a:ea typeface="宋体" panose="02010600030101010101" pitchFamily="2" charset="-122"/>
                  <a:cs typeface="Times New Roman" panose="02020603050405020304" charset="0"/>
                </a:rPr>
                <a:t>的</a:t>
              </a:r>
              <a:r>
                <a:rPr lang="en-US" altLang="zh-CN" sz="1200" dirty="0">
                  <a:latin typeface="Times New Roman" panose="02020603050405020304" charset="0"/>
                  <a:ea typeface="宋体" panose="02010600030101010101" pitchFamily="2" charset="-122"/>
                  <a:cs typeface="Times New Roman" panose="02020603050405020304" charset="0"/>
                </a:rPr>
                <a:t>HAADF</a:t>
              </a:r>
              <a:r>
                <a:rPr lang="zh-CN" altLang="en-US" sz="1200" dirty="0">
                  <a:latin typeface="Times New Roman" panose="02020603050405020304" charset="0"/>
                  <a:ea typeface="宋体" panose="02010600030101010101" pitchFamily="2" charset="-122"/>
                  <a:cs typeface="Times New Roman" panose="02020603050405020304" charset="0"/>
                </a:rPr>
                <a:t>照片</a:t>
              </a:r>
            </a:p>
            <a:p>
              <a:pPr algn="ctr">
                <a:lnSpc>
                  <a:spcPct val="150000"/>
                </a:lnSpc>
              </a:pPr>
              <a:endParaRPr lang="zh-CN" altLang="en-US" sz="1200" dirty="0">
                <a:latin typeface="Times New Roman" panose="02020603050405020304" charset="0"/>
                <a:ea typeface="宋体" panose="02010600030101010101" pitchFamily="2" charset="-122"/>
                <a:cs typeface="Times New Roman" panose="02020603050405020304" charset="0"/>
              </a:endParaRPr>
            </a:p>
          </p:txBody>
        </p:sp>
      </p:grpSp>
      <p:pic>
        <p:nvPicPr>
          <p:cNvPr id="17" name="图片 16">
            <a:extLst>
              <a:ext uri="{FF2B5EF4-FFF2-40B4-BE49-F238E27FC236}">
                <a16:creationId xmlns:a16="http://schemas.microsoft.com/office/drawing/2014/main" id="{F02F2155-C574-4256-B662-00FF3B7C1E77}"/>
              </a:ext>
            </a:extLst>
          </p:cNvPr>
          <p:cNvPicPr>
            <a:picLocks noChangeAspect="1"/>
          </p:cNvPicPr>
          <p:nvPr/>
        </p:nvPicPr>
        <p:blipFill>
          <a:blip r:embed="rId3"/>
          <a:stretch>
            <a:fillRect/>
          </a:stretch>
        </p:blipFill>
        <p:spPr>
          <a:xfrm>
            <a:off x="610733" y="692096"/>
            <a:ext cx="4248472" cy="3843462"/>
          </a:xfrm>
          <a:prstGeom prst="rect">
            <a:avLst/>
          </a:prstGeom>
        </p:spPr>
      </p:pic>
      <p:sp>
        <p:nvSpPr>
          <p:cNvPr id="19" name="文本框 18">
            <a:extLst>
              <a:ext uri="{FF2B5EF4-FFF2-40B4-BE49-F238E27FC236}">
                <a16:creationId xmlns:a16="http://schemas.microsoft.com/office/drawing/2014/main" id="{1326C5F9-680C-4B33-8D3C-DF2235C8AF1E}"/>
              </a:ext>
            </a:extLst>
          </p:cNvPr>
          <p:cNvSpPr txBox="1"/>
          <p:nvPr/>
        </p:nvSpPr>
        <p:spPr>
          <a:xfrm>
            <a:off x="5148064" y="1743658"/>
            <a:ext cx="4572000" cy="1200329"/>
          </a:xfrm>
          <a:prstGeom prst="rect">
            <a:avLst/>
          </a:prstGeom>
          <a:noFill/>
        </p:spPr>
        <p:txBody>
          <a:bodyPr wrap="square">
            <a:spAutoFit/>
          </a:bodyPr>
          <a:lstStyle/>
          <a:p>
            <a:r>
              <a:rPr lang="en-US" altLang="zh-CN" sz="1800" dirty="0">
                <a:latin typeface="Times New Roman" panose="02020603050405020304" charset="0"/>
                <a:ea typeface="宋体" panose="02010600030101010101" pitchFamily="2" charset="-122"/>
                <a:cs typeface="Times New Roman" panose="02020603050405020304" charset="0"/>
              </a:rPr>
              <a:t>Pt</a:t>
            </a:r>
            <a:r>
              <a:rPr lang="zh-CN" altLang="en-US" sz="1800" dirty="0">
                <a:latin typeface="Times New Roman" panose="02020603050405020304" charset="0"/>
                <a:ea typeface="宋体" panose="02010600030101010101" pitchFamily="2" charset="-122"/>
                <a:cs typeface="Times New Roman" panose="02020603050405020304" charset="0"/>
              </a:rPr>
              <a:t>催化剂：</a:t>
            </a:r>
            <a:endParaRPr lang="en-US" altLang="zh-CN" sz="1800" dirty="0">
              <a:latin typeface="Times New Roman" panose="02020603050405020304" charset="0"/>
              <a:ea typeface="宋体" panose="02010600030101010101" pitchFamily="2" charset="-122"/>
              <a:cs typeface="Times New Roman" panose="02020603050405020304" charset="0"/>
            </a:endParaRPr>
          </a:p>
          <a:p>
            <a:r>
              <a:rPr lang="en-US" altLang="zh-CN" sz="1800" dirty="0">
                <a:latin typeface="Times New Roman" panose="02020603050405020304" charset="0"/>
                <a:ea typeface="宋体" panose="02010600030101010101" pitchFamily="2" charset="-122"/>
                <a:cs typeface="Times New Roman" panose="02020603050405020304" charset="0"/>
              </a:rPr>
              <a:t>Sample A </a:t>
            </a:r>
            <a:r>
              <a:rPr lang="zh-CN" altLang="en-US" sz="1800" dirty="0">
                <a:latin typeface="Times New Roman" panose="02020603050405020304" charset="0"/>
                <a:ea typeface="宋体" panose="02010600030101010101" pitchFamily="2" charset="-122"/>
                <a:cs typeface="Times New Roman" panose="02020603050405020304" charset="0"/>
              </a:rPr>
              <a:t>：</a:t>
            </a:r>
            <a:r>
              <a:rPr lang="en-US" altLang="zh-CN" sz="1800" dirty="0">
                <a:latin typeface="Times New Roman" panose="02020603050405020304" charset="0"/>
                <a:ea typeface="宋体" panose="02010600030101010101" pitchFamily="2" charset="-122"/>
                <a:cs typeface="Times New Roman" panose="02020603050405020304" charset="0"/>
              </a:rPr>
              <a:t>0.5wt% Pt/</a:t>
            </a:r>
            <a:r>
              <a:rPr lang="en-US" altLang="zh-CN" sz="1800" dirty="0" err="1">
                <a:latin typeface="Times New Roman" panose="02020603050405020304" charset="0"/>
                <a:ea typeface="宋体" panose="02010600030101010101" pitchFamily="2" charset="-122"/>
                <a:cs typeface="Times New Roman" panose="02020603050405020304" charset="0"/>
              </a:rPr>
              <a:t>FeO</a:t>
            </a:r>
            <a:r>
              <a:rPr lang="en-US" altLang="zh-CN" sz="1800" baseline="-25000" dirty="0" err="1">
                <a:latin typeface="Times New Roman" panose="02020603050405020304" charset="0"/>
                <a:ea typeface="宋体" panose="02010600030101010101" pitchFamily="2" charset="-122"/>
                <a:cs typeface="Times New Roman" panose="02020603050405020304" charset="0"/>
              </a:rPr>
              <a:t>x</a:t>
            </a:r>
            <a:endParaRPr lang="en-US" altLang="zh-CN" sz="1800" dirty="0">
              <a:latin typeface="Times New Roman" panose="02020603050405020304" charset="0"/>
              <a:ea typeface="宋体" panose="02010600030101010101" pitchFamily="2" charset="-122"/>
              <a:cs typeface="Times New Roman" panose="02020603050405020304" charset="0"/>
            </a:endParaRPr>
          </a:p>
          <a:p>
            <a:r>
              <a:rPr lang="en-US" altLang="zh-CN" sz="1800" dirty="0">
                <a:latin typeface="Times New Roman" panose="02020603050405020304" charset="0"/>
                <a:ea typeface="宋体" panose="02010600030101010101" pitchFamily="2" charset="-122"/>
                <a:cs typeface="Times New Roman" panose="02020603050405020304" charset="0"/>
              </a:rPr>
              <a:t>Sample B </a:t>
            </a:r>
            <a:r>
              <a:rPr lang="zh-CN" altLang="en-US" sz="1800" dirty="0">
                <a:latin typeface="Times New Roman" panose="02020603050405020304" charset="0"/>
                <a:ea typeface="宋体" panose="02010600030101010101" pitchFamily="2" charset="-122"/>
                <a:cs typeface="Times New Roman" panose="02020603050405020304" charset="0"/>
              </a:rPr>
              <a:t>：</a:t>
            </a:r>
            <a:r>
              <a:rPr lang="en-US" altLang="zh-CN" sz="1800" dirty="0">
                <a:latin typeface="Times New Roman" panose="02020603050405020304" charset="0"/>
                <a:ea typeface="宋体" panose="02010600030101010101" pitchFamily="2" charset="-122"/>
                <a:cs typeface="Times New Roman" panose="02020603050405020304" charset="0"/>
              </a:rPr>
              <a:t>2.5wt% Pt/</a:t>
            </a:r>
            <a:r>
              <a:rPr lang="en-US" altLang="zh-CN" sz="1800" dirty="0" err="1">
                <a:latin typeface="Times New Roman" panose="02020603050405020304" charset="0"/>
                <a:ea typeface="宋体" panose="02010600030101010101" pitchFamily="2" charset="-122"/>
                <a:cs typeface="Times New Roman" panose="02020603050405020304" charset="0"/>
              </a:rPr>
              <a:t>FeO</a:t>
            </a:r>
            <a:r>
              <a:rPr lang="en-US" altLang="zh-CN" sz="1800" baseline="-25000" dirty="0" err="1">
                <a:latin typeface="Times New Roman" panose="02020603050405020304" charset="0"/>
                <a:ea typeface="宋体" panose="02010600030101010101" pitchFamily="2" charset="-122"/>
                <a:cs typeface="Times New Roman" panose="02020603050405020304" charset="0"/>
              </a:rPr>
              <a:t>x</a:t>
            </a:r>
            <a:endParaRPr lang="en-US" altLang="zh-CN" sz="1800" dirty="0">
              <a:latin typeface="Times New Roman" panose="02020603050405020304" charset="0"/>
              <a:ea typeface="宋体" panose="02010600030101010101" pitchFamily="2" charset="-122"/>
              <a:cs typeface="Times New Roman" panose="02020603050405020304" charset="0"/>
            </a:endParaRPr>
          </a:p>
          <a:p>
            <a:r>
              <a:rPr lang="zh-CN" altLang="en-US" sz="1800" dirty="0">
                <a:latin typeface="Times New Roman" panose="02020603050405020304" charset="0"/>
                <a:ea typeface="宋体" panose="02010600030101010101" pitchFamily="2" charset="-122"/>
                <a:cs typeface="Times New Roman" panose="02020603050405020304" charset="0"/>
              </a:rPr>
              <a:t>制备方法：共沉淀法（湿浸渍法）</a:t>
            </a:r>
            <a:endParaRPr lang="en-US" altLang="zh-CN" sz="1800" dirty="0">
              <a:latin typeface="Times New Roman" panose="02020603050405020304" charset="0"/>
              <a:ea typeface="宋体" panose="02010600030101010101" pitchFamily="2" charset="-122"/>
              <a:cs typeface="Times New Roman" panose="02020603050405020304" charset="0"/>
            </a:endParaRPr>
          </a:p>
        </p:txBody>
      </p:sp>
    </p:spTree>
    <p:extLst>
      <p:ext uri="{BB962C8B-B14F-4D97-AF65-F5344CB8AC3E}">
        <p14:creationId xmlns:p14="http://schemas.microsoft.com/office/powerpoint/2010/main" val="29974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79773" y="93216"/>
            <a:ext cx="3036164" cy="368300"/>
          </a:xfrm>
          <a:prstGeom prst="rect">
            <a:avLst/>
          </a:prstGeom>
          <a:noFill/>
        </p:spPr>
        <p:txBody>
          <a:bodyPr wrap="square" rtlCol="0">
            <a:spAutoFit/>
          </a:bodyPr>
          <a:lstStyle/>
          <a:p>
            <a:r>
              <a:rPr lang="en-US" altLang="zh-CN" sz="1800" b="1" i="1" dirty="0">
                <a:latin typeface="Times New Roman" panose="02020603050405020304" charset="0"/>
                <a:ea typeface="宋体" panose="02010600030101010101" pitchFamily="2" charset="-122"/>
                <a:cs typeface="Times New Roman" panose="02020603050405020304" charset="0"/>
              </a:rPr>
              <a:t>CO</a:t>
            </a:r>
            <a:r>
              <a:rPr lang="zh-CN" altLang="en-US" sz="1800" b="1" i="1" dirty="0">
                <a:latin typeface="Times New Roman" panose="02020603050405020304" charset="0"/>
                <a:ea typeface="宋体" panose="02010600030101010101" pitchFamily="2" charset="-122"/>
                <a:cs typeface="Times New Roman" panose="02020603050405020304" charset="0"/>
              </a:rPr>
              <a:t>氧化（</a:t>
            </a:r>
            <a:r>
              <a:rPr lang="en-US" altLang="zh-CN" sz="1800" b="1" i="1" dirty="0">
                <a:latin typeface="Times New Roman" panose="02020603050405020304" charset="0"/>
                <a:ea typeface="宋体" panose="02010600030101010101" pitchFamily="2" charset="-122"/>
                <a:cs typeface="Times New Roman" panose="02020603050405020304" charset="0"/>
              </a:rPr>
              <a:t>Pt/</a:t>
            </a:r>
            <a:r>
              <a:rPr lang="en-US" altLang="zh-CN" sz="1800" b="1" i="1" dirty="0" err="1">
                <a:latin typeface="Times New Roman" panose="02020603050405020304" charset="0"/>
                <a:ea typeface="宋体" panose="02010600030101010101" pitchFamily="2" charset="-122"/>
                <a:cs typeface="Times New Roman" panose="02020603050405020304" charset="0"/>
              </a:rPr>
              <a:t>FeO</a:t>
            </a:r>
            <a:r>
              <a:rPr lang="en-US" altLang="zh-CN" sz="1800" b="1" i="1" baseline="-25000" dirty="0" err="1">
                <a:latin typeface="Times New Roman" panose="02020603050405020304" charset="0"/>
                <a:ea typeface="宋体" panose="02010600030101010101" pitchFamily="2" charset="-122"/>
                <a:cs typeface="Times New Roman" panose="02020603050405020304" charset="0"/>
              </a:rPr>
              <a:t>x</a:t>
            </a:r>
            <a:r>
              <a:rPr lang="zh-CN" altLang="en-US" sz="1800" b="1" i="1" dirty="0">
                <a:latin typeface="Times New Roman" panose="02020603050405020304" charset="0"/>
                <a:ea typeface="宋体" panose="02010600030101010101" pitchFamily="2" charset="-122"/>
                <a:cs typeface="Times New Roman" panose="02020603050405020304" charset="0"/>
              </a:rPr>
              <a:t>）</a:t>
            </a:r>
          </a:p>
        </p:txBody>
      </p:sp>
      <p:pic>
        <p:nvPicPr>
          <p:cNvPr id="3" name="图片 2"/>
          <p:cNvPicPr>
            <a:picLocks noChangeAspect="1"/>
          </p:cNvPicPr>
          <p:nvPr/>
        </p:nvPicPr>
        <p:blipFill>
          <a:blip r:embed="rId3"/>
          <a:stretch>
            <a:fillRect/>
          </a:stretch>
        </p:blipFill>
        <p:spPr>
          <a:xfrm>
            <a:off x="664306" y="560364"/>
            <a:ext cx="7815388" cy="3001022"/>
          </a:xfrm>
          <a:prstGeom prst="rect">
            <a:avLst/>
          </a:prstGeom>
        </p:spPr>
      </p:pic>
      <p:sp>
        <p:nvSpPr>
          <p:cNvPr id="9" name="文本框 8"/>
          <p:cNvSpPr txBox="1"/>
          <p:nvPr/>
        </p:nvSpPr>
        <p:spPr>
          <a:xfrm>
            <a:off x="664305" y="3644535"/>
            <a:ext cx="4534853" cy="1476375"/>
          </a:xfrm>
          <a:prstGeom prst="rect">
            <a:avLst/>
          </a:prstGeom>
          <a:noFill/>
        </p:spPr>
        <p:txBody>
          <a:bodyPr wrap="square" rtlCol="0">
            <a:spAutoFit/>
          </a:bodyPr>
          <a:lstStyle/>
          <a:p>
            <a:pPr>
              <a:lnSpc>
                <a:spcPct val="150000"/>
              </a:lnSpc>
            </a:pPr>
            <a:r>
              <a:rPr lang="en-US" altLang="zh-CN" sz="1500" dirty="0">
                <a:latin typeface="Times New Roman" panose="02020603050405020304" charset="0"/>
                <a:ea typeface="宋体" panose="02010600030101010101" pitchFamily="2" charset="-122"/>
                <a:cs typeface="Times New Roman" panose="02020603050405020304" charset="0"/>
              </a:rPr>
              <a:t>Sample A</a:t>
            </a:r>
            <a:r>
              <a:rPr lang="zh-CN" altLang="en-US" sz="1500" dirty="0">
                <a:latin typeface="Times New Roman" panose="02020603050405020304" charset="0"/>
                <a:ea typeface="宋体" panose="02010600030101010101" pitchFamily="2" charset="-122"/>
                <a:cs typeface="Times New Roman" panose="02020603050405020304" charset="0"/>
              </a:rPr>
              <a:t>：</a:t>
            </a:r>
            <a:r>
              <a:rPr lang="en-US" altLang="zh-CN" sz="1500" dirty="0">
                <a:latin typeface="Times New Roman" panose="02020603050405020304" charset="0"/>
                <a:ea typeface="宋体" panose="02010600030101010101" pitchFamily="2" charset="-122"/>
                <a:cs typeface="Times New Roman" panose="02020603050405020304" charset="0"/>
              </a:rPr>
              <a:t>Pt/</a:t>
            </a:r>
            <a:r>
              <a:rPr lang="en-US" altLang="zh-CN" sz="1500" dirty="0" err="1">
                <a:latin typeface="Times New Roman" panose="02020603050405020304" charset="0"/>
                <a:ea typeface="宋体" panose="02010600030101010101" pitchFamily="2" charset="-122"/>
                <a:cs typeface="Times New Roman" panose="02020603050405020304" charset="0"/>
              </a:rPr>
              <a:t>FeO</a:t>
            </a:r>
            <a:r>
              <a:rPr lang="en-US" altLang="zh-CN" sz="1500" baseline="-25000" dirty="0" err="1">
                <a:latin typeface="Times New Roman" panose="02020603050405020304" charset="0"/>
                <a:ea typeface="宋体" panose="02010600030101010101" pitchFamily="2" charset="-122"/>
                <a:cs typeface="Times New Roman" panose="02020603050405020304" charset="0"/>
              </a:rPr>
              <a:t>x</a:t>
            </a:r>
            <a:r>
              <a:rPr lang="zh-CN" altLang="en-US" sz="1500" dirty="0">
                <a:latin typeface="Times New Roman" panose="02020603050405020304" charset="0"/>
                <a:ea typeface="宋体" panose="02010600030101010101" pitchFamily="2" charset="-122"/>
                <a:cs typeface="Times New Roman" panose="02020603050405020304" charset="0"/>
              </a:rPr>
              <a:t>（</a:t>
            </a:r>
            <a:r>
              <a:rPr lang="zh-CN" altLang="en-US" sz="1500" u="sng" dirty="0">
                <a:solidFill>
                  <a:srgbClr val="FF0000"/>
                </a:solidFill>
                <a:latin typeface="Times New Roman" panose="02020603050405020304" charset="0"/>
                <a:ea typeface="宋体" panose="02010600030101010101" pitchFamily="2" charset="-122"/>
                <a:cs typeface="Times New Roman" panose="02020603050405020304" charset="0"/>
              </a:rPr>
              <a:t>单原子催化剂</a:t>
            </a:r>
            <a:r>
              <a:rPr lang="zh-CN" altLang="en-US" sz="1500" dirty="0">
                <a:latin typeface="Times New Roman" panose="02020603050405020304" charset="0"/>
                <a:ea typeface="宋体" panose="02010600030101010101" pitchFamily="2" charset="-122"/>
                <a:cs typeface="Times New Roman" panose="02020603050405020304" charset="0"/>
              </a:rPr>
              <a:t>）</a:t>
            </a:r>
            <a:endParaRPr lang="en-US" altLang="zh-CN" sz="1500" dirty="0">
              <a:latin typeface="Times New Roman" panose="02020603050405020304" charset="0"/>
              <a:ea typeface="宋体" panose="02010600030101010101" pitchFamily="2" charset="-122"/>
              <a:cs typeface="Times New Roman" panose="02020603050405020304" charset="0"/>
            </a:endParaRPr>
          </a:p>
          <a:p>
            <a:pPr>
              <a:lnSpc>
                <a:spcPct val="150000"/>
              </a:lnSpc>
            </a:pPr>
            <a:r>
              <a:rPr lang="en-US" altLang="zh-CN" sz="1500" dirty="0">
                <a:latin typeface="Times New Roman" panose="02020603050405020304" charset="0"/>
                <a:ea typeface="宋体" panose="02010600030101010101" pitchFamily="2" charset="-122"/>
                <a:cs typeface="Times New Roman" panose="02020603050405020304" charset="0"/>
              </a:rPr>
              <a:t>Sample B</a:t>
            </a:r>
            <a:r>
              <a:rPr lang="zh-CN" altLang="en-US" sz="1500" dirty="0">
                <a:latin typeface="Times New Roman" panose="02020603050405020304" charset="0"/>
                <a:ea typeface="宋体" panose="02010600030101010101" pitchFamily="2" charset="-122"/>
                <a:cs typeface="Times New Roman" panose="02020603050405020304" charset="0"/>
              </a:rPr>
              <a:t>：</a:t>
            </a:r>
            <a:r>
              <a:rPr lang="en-US" altLang="zh-CN" sz="1500" dirty="0">
                <a:latin typeface="Times New Roman" panose="02020603050405020304" charset="0"/>
                <a:ea typeface="宋体" panose="02010600030101010101" pitchFamily="2" charset="-122"/>
                <a:cs typeface="Times New Roman" panose="02020603050405020304" charset="0"/>
              </a:rPr>
              <a:t>Pt/</a:t>
            </a:r>
            <a:r>
              <a:rPr lang="en-US" altLang="zh-CN" sz="1500" dirty="0" err="1">
                <a:latin typeface="Times New Roman" panose="02020603050405020304" charset="0"/>
                <a:ea typeface="宋体" panose="02010600030101010101" pitchFamily="2" charset="-122"/>
                <a:cs typeface="Times New Roman" panose="02020603050405020304" charset="0"/>
              </a:rPr>
              <a:t>FeO</a:t>
            </a:r>
            <a:r>
              <a:rPr lang="en-US" altLang="zh-CN" sz="1500" baseline="-25000" dirty="0" err="1">
                <a:latin typeface="Times New Roman" panose="02020603050405020304" charset="0"/>
                <a:ea typeface="宋体" panose="02010600030101010101" pitchFamily="2" charset="-122"/>
                <a:cs typeface="Times New Roman" panose="02020603050405020304" charset="0"/>
              </a:rPr>
              <a:t>x</a:t>
            </a:r>
            <a:r>
              <a:rPr lang="zh-CN" altLang="en-US" sz="1500" dirty="0">
                <a:latin typeface="Times New Roman" panose="02020603050405020304" charset="0"/>
                <a:ea typeface="宋体" panose="02010600030101010101" pitchFamily="2" charset="-122"/>
                <a:cs typeface="Times New Roman" panose="02020603050405020304" charset="0"/>
              </a:rPr>
              <a:t>（</a:t>
            </a:r>
            <a:r>
              <a:rPr lang="en-US" altLang="zh-CN" sz="1500" dirty="0">
                <a:latin typeface="Times New Roman" panose="02020603050405020304" charset="0"/>
                <a:ea typeface="宋体" panose="02010600030101010101" pitchFamily="2" charset="-122"/>
                <a:cs typeface="Times New Roman" panose="02020603050405020304" charset="0"/>
              </a:rPr>
              <a:t> Pt</a:t>
            </a:r>
            <a:r>
              <a:rPr lang="zh-CN" altLang="en-US" sz="1500" dirty="0">
                <a:latin typeface="Times New Roman" panose="02020603050405020304" charset="0"/>
                <a:ea typeface="宋体" panose="02010600030101010101" pitchFamily="2" charset="-122"/>
                <a:cs typeface="Times New Roman" panose="02020603050405020304" charset="0"/>
              </a:rPr>
              <a:t>形成团簇，非单原子催化剂）</a:t>
            </a:r>
          </a:p>
          <a:p>
            <a:pPr>
              <a:lnSpc>
                <a:spcPct val="150000"/>
              </a:lnSpc>
            </a:pPr>
            <a:r>
              <a:rPr lang="en-US" altLang="zh-CN" sz="1500" dirty="0">
                <a:latin typeface="Times New Roman" panose="02020603050405020304" charset="0"/>
                <a:ea typeface="宋体" panose="02010600030101010101" pitchFamily="2" charset="-122"/>
                <a:cs typeface="Times New Roman" panose="02020603050405020304" charset="0"/>
              </a:rPr>
              <a:t>Au/Fe</a:t>
            </a:r>
            <a:r>
              <a:rPr lang="en-US" altLang="zh-CN" sz="1500" baseline="-25000" dirty="0">
                <a:latin typeface="Times New Roman" panose="02020603050405020304" charset="0"/>
                <a:ea typeface="宋体" panose="02010600030101010101" pitchFamily="2" charset="-122"/>
                <a:cs typeface="Times New Roman" panose="02020603050405020304" charset="0"/>
              </a:rPr>
              <a:t>2</a:t>
            </a:r>
            <a:r>
              <a:rPr lang="en-US" altLang="zh-CN" sz="1500" dirty="0">
                <a:latin typeface="Times New Roman" panose="02020603050405020304" charset="0"/>
                <a:ea typeface="宋体" panose="02010600030101010101" pitchFamily="2" charset="-122"/>
                <a:cs typeface="Times New Roman" panose="02020603050405020304" charset="0"/>
              </a:rPr>
              <a:t>O</a:t>
            </a:r>
            <a:r>
              <a:rPr lang="en-US" altLang="zh-CN" sz="1500" baseline="-25000" dirty="0">
                <a:latin typeface="Times New Roman" panose="02020603050405020304" charset="0"/>
                <a:ea typeface="宋体" panose="02010600030101010101" pitchFamily="2" charset="-122"/>
                <a:cs typeface="Times New Roman" panose="02020603050405020304" charset="0"/>
              </a:rPr>
              <a:t>3</a:t>
            </a:r>
            <a:r>
              <a:rPr lang="zh-CN" altLang="en-US" sz="1500" dirty="0">
                <a:latin typeface="Times New Roman" panose="02020603050405020304" charset="0"/>
                <a:ea typeface="宋体" panose="02010600030101010101" pitchFamily="2" charset="-122"/>
                <a:cs typeface="Times New Roman" panose="02020603050405020304" charset="0"/>
              </a:rPr>
              <a:t>：常用于</a:t>
            </a:r>
            <a:r>
              <a:rPr lang="en-US" altLang="zh-CN" sz="1500" dirty="0">
                <a:latin typeface="Times New Roman" panose="02020603050405020304" charset="0"/>
                <a:ea typeface="宋体" panose="02010600030101010101" pitchFamily="2" charset="-122"/>
                <a:cs typeface="Times New Roman" panose="02020603050405020304" charset="0"/>
              </a:rPr>
              <a:t>CO</a:t>
            </a:r>
            <a:r>
              <a:rPr lang="zh-CN" altLang="en-US" sz="1500" dirty="0">
                <a:latin typeface="Times New Roman" panose="02020603050405020304" charset="0"/>
                <a:ea typeface="宋体" panose="02010600030101010101" pitchFamily="2" charset="-122"/>
                <a:cs typeface="Times New Roman" panose="02020603050405020304" charset="0"/>
              </a:rPr>
              <a:t>氧化反应（对比用）</a:t>
            </a:r>
          </a:p>
          <a:p>
            <a:pPr>
              <a:lnSpc>
                <a:spcPct val="150000"/>
              </a:lnSpc>
            </a:pPr>
            <a:endParaRPr lang="zh-CN" altLang="en-US" sz="1500" dirty="0">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5199158" y="3644535"/>
            <a:ext cx="3257550" cy="922020"/>
          </a:xfrm>
          <a:prstGeom prst="rect">
            <a:avLst/>
          </a:prstGeom>
          <a:noFill/>
        </p:spPr>
        <p:txBody>
          <a:bodyPr wrap="square" rtlCol="0">
            <a:spAutoFit/>
          </a:bodyPr>
          <a:lstStyle/>
          <a:p>
            <a:r>
              <a:rPr lang="zh-CN" altLang="en-US" sz="1800" dirty="0">
                <a:latin typeface="宋体" panose="02010600030101010101" pitchFamily="2" charset="-122"/>
                <a:ea typeface="宋体" panose="02010600030101010101" pitchFamily="2" charset="-122"/>
                <a:cs typeface="Times New Roman" panose="02020603050405020304" charset="0"/>
              </a:rPr>
              <a:t>单原子催化剂的加入，使得</a:t>
            </a:r>
            <a:r>
              <a:rPr lang="en-US" altLang="zh-CN" sz="1800" dirty="0">
                <a:latin typeface="宋体" panose="02010600030101010101" pitchFamily="2" charset="-122"/>
                <a:ea typeface="宋体" panose="02010600030101010101" pitchFamily="2" charset="-122"/>
                <a:cs typeface="Times New Roman" panose="02020603050405020304" charset="0"/>
              </a:rPr>
              <a:t>CO</a:t>
            </a:r>
            <a:r>
              <a:rPr lang="zh-CN" altLang="en-US" sz="1800" dirty="0">
                <a:latin typeface="宋体" panose="02010600030101010101" pitchFamily="2" charset="-122"/>
                <a:ea typeface="宋体" panose="02010600030101010101" pitchFamily="2" charset="-122"/>
                <a:cs typeface="Times New Roman" panose="02020603050405020304" charset="0"/>
              </a:rPr>
              <a:t>氧化反应的反应速率及转换频率（</a:t>
            </a:r>
            <a:r>
              <a:rPr lang="en-US" altLang="zh-CN" sz="1800" dirty="0">
                <a:latin typeface="宋体" panose="02010600030101010101" pitchFamily="2" charset="-122"/>
                <a:ea typeface="宋体" panose="02010600030101010101" pitchFamily="2" charset="-122"/>
                <a:cs typeface="Times New Roman" panose="02020603050405020304" charset="0"/>
              </a:rPr>
              <a:t>TOF</a:t>
            </a:r>
            <a:r>
              <a:rPr lang="zh-CN" altLang="en-US" sz="1800" dirty="0">
                <a:latin typeface="宋体" panose="02010600030101010101" pitchFamily="2" charset="-122"/>
                <a:ea typeface="宋体" panose="02010600030101010101" pitchFamily="2" charset="-122"/>
                <a:cs typeface="Times New Roman" panose="02020603050405020304" charset="0"/>
              </a:rPr>
              <a:t>）都增加</a:t>
            </a:r>
          </a:p>
        </p:txBody>
      </p:sp>
      <p:sp>
        <p:nvSpPr>
          <p:cNvPr id="13" name="文本框 12"/>
          <p:cNvSpPr txBox="1"/>
          <p:nvPr/>
        </p:nvSpPr>
        <p:spPr>
          <a:xfrm>
            <a:off x="3950837" y="4920855"/>
            <a:ext cx="5747298" cy="400110"/>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B. </a:t>
            </a:r>
            <a:r>
              <a:rPr lang="en-US" altLang="zh-CN" sz="1000" dirty="0" err="1">
                <a:latin typeface="Times New Roman" panose="02020603050405020304" charset="0"/>
                <a:cs typeface="Times New Roman" panose="02020603050405020304" charset="0"/>
              </a:rPr>
              <a:t>Qiao</a:t>
            </a:r>
            <a:r>
              <a:rPr lang="en-US" altLang="zh-CN" sz="1000" i="1" dirty="0">
                <a:latin typeface="Times New Roman" panose="02020603050405020304" charset="0"/>
                <a:cs typeface="Times New Roman" panose="02020603050405020304" charset="0"/>
              </a:rPr>
              <a:t> et al.</a:t>
            </a:r>
            <a:r>
              <a:rPr lang="en-US" altLang="zh-CN" sz="1000" dirty="0">
                <a:latin typeface="Times New Roman" panose="02020603050405020304" charset="0"/>
                <a:cs typeface="Times New Roman" panose="02020603050405020304" charset="0"/>
              </a:rPr>
              <a:t>, Single-atom catalysis of CO oxidation using Pt1/</a:t>
            </a:r>
            <a:r>
              <a:rPr lang="en-US" altLang="zh-CN" sz="1000" dirty="0" err="1">
                <a:latin typeface="Times New Roman" panose="02020603050405020304" charset="0"/>
                <a:cs typeface="Times New Roman" panose="02020603050405020304" charset="0"/>
              </a:rPr>
              <a:t>FeOx</a:t>
            </a:r>
            <a:r>
              <a:rPr lang="en-US" altLang="zh-CN" sz="1000" dirty="0">
                <a:latin typeface="Times New Roman" panose="02020603050405020304" charset="0"/>
                <a:cs typeface="Times New Roman" panose="02020603050405020304" charset="0"/>
              </a:rPr>
              <a:t>. </a:t>
            </a:r>
            <a:r>
              <a:rPr lang="en-US" altLang="zh-CN" sz="1000" i="1" dirty="0">
                <a:latin typeface="Times New Roman" panose="02020603050405020304" charset="0"/>
                <a:cs typeface="Times New Roman" panose="02020603050405020304" charset="0"/>
              </a:rPr>
              <a:t>Nat Chem</a:t>
            </a:r>
            <a:r>
              <a:rPr lang="en-US" altLang="zh-CN" sz="1000" dirty="0">
                <a:latin typeface="Times New Roman" panose="02020603050405020304" charset="0"/>
                <a:cs typeface="Times New Roman" panose="02020603050405020304" charset="0"/>
              </a:rPr>
              <a:t> </a:t>
            </a:r>
            <a:r>
              <a:rPr lang="en-US" altLang="zh-CN" sz="1000" b="1" dirty="0">
                <a:latin typeface="Times New Roman" panose="02020603050405020304" charset="0"/>
                <a:cs typeface="Times New Roman" panose="02020603050405020304" charset="0"/>
              </a:rPr>
              <a:t>3</a:t>
            </a:r>
            <a:r>
              <a:rPr lang="en-US" altLang="zh-CN" sz="1000" dirty="0">
                <a:latin typeface="Times New Roman" panose="02020603050405020304" charset="0"/>
                <a:cs typeface="Times New Roman" panose="02020603050405020304" charset="0"/>
              </a:rPr>
              <a:t>, 634-641 (2011).</a:t>
            </a:r>
          </a:p>
          <a:p>
            <a:endParaRPr lang="zh-CN" altLang="en-US" sz="1000" b="1" dirty="0">
              <a:latin typeface="Times New Roman" panose="02020603050405020304" charset="0"/>
              <a:cs typeface="Times New Roman" panose="02020603050405020304" charset="0"/>
            </a:endParaRPr>
          </a:p>
        </p:txBody>
      </p:sp>
      <p:sp>
        <p:nvSpPr>
          <p:cNvPr id="7" name="矩形 6">
            <a:extLst>
              <a:ext uri="{FF2B5EF4-FFF2-40B4-BE49-F238E27FC236}">
                <a16:creationId xmlns:a16="http://schemas.microsoft.com/office/drawing/2014/main" id="{CED18282-3468-4113-A399-9DDF5DE3D9D5}"/>
              </a:ext>
            </a:extLst>
          </p:cNvPr>
          <p:cNvSpPr/>
          <p:nvPr/>
        </p:nvSpPr>
        <p:spPr>
          <a:xfrm>
            <a:off x="5688124" y="1347614"/>
            <a:ext cx="2412268" cy="180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 name="矩形 7">
            <a:extLst>
              <a:ext uri="{FF2B5EF4-FFF2-40B4-BE49-F238E27FC236}">
                <a16:creationId xmlns:a16="http://schemas.microsoft.com/office/drawing/2014/main" id="{B0F916F2-E508-45C8-8D96-DB706BBF317C}"/>
              </a:ext>
            </a:extLst>
          </p:cNvPr>
          <p:cNvSpPr/>
          <p:nvPr/>
        </p:nvSpPr>
        <p:spPr>
          <a:xfrm>
            <a:off x="5689415" y="1937338"/>
            <a:ext cx="2412268" cy="180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矩形 9">
            <a:extLst>
              <a:ext uri="{FF2B5EF4-FFF2-40B4-BE49-F238E27FC236}">
                <a16:creationId xmlns:a16="http://schemas.microsoft.com/office/drawing/2014/main" id="{C24FCAEC-778B-4CD0-9819-7B5020C4A0E9}"/>
              </a:ext>
            </a:extLst>
          </p:cNvPr>
          <p:cNvSpPr/>
          <p:nvPr/>
        </p:nvSpPr>
        <p:spPr>
          <a:xfrm>
            <a:off x="5678108" y="2523115"/>
            <a:ext cx="2412268" cy="180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773" y="93216"/>
            <a:ext cx="3036164" cy="368300"/>
          </a:xfrm>
          <a:prstGeom prst="rect">
            <a:avLst/>
          </a:prstGeom>
          <a:noFill/>
        </p:spPr>
        <p:txBody>
          <a:bodyPr wrap="square" rtlCol="0">
            <a:spAutoFit/>
          </a:bodyPr>
          <a:lstStyle/>
          <a:p>
            <a:r>
              <a:rPr lang="en-US" altLang="zh-CN" sz="1800" b="1" i="1" dirty="0">
                <a:latin typeface="Times New Roman" panose="02020603050405020304" charset="0"/>
                <a:ea typeface="宋体" panose="02010600030101010101" pitchFamily="2" charset="-122"/>
                <a:cs typeface="Times New Roman" panose="02020603050405020304" charset="0"/>
              </a:rPr>
              <a:t>CO</a:t>
            </a:r>
            <a:r>
              <a:rPr lang="zh-CN" altLang="en-US" sz="1800" b="1" i="1" dirty="0">
                <a:latin typeface="Times New Roman" panose="02020603050405020304" charset="0"/>
                <a:ea typeface="宋体" panose="02010600030101010101" pitchFamily="2" charset="-122"/>
                <a:cs typeface="Times New Roman" panose="02020603050405020304" charset="0"/>
              </a:rPr>
              <a:t>氧化（</a:t>
            </a:r>
            <a:r>
              <a:rPr lang="en-US" altLang="zh-CN" sz="1800" b="1" i="1" dirty="0">
                <a:latin typeface="Times New Roman" panose="02020603050405020304" charset="0"/>
                <a:ea typeface="宋体" panose="02010600030101010101" pitchFamily="2" charset="-122"/>
                <a:cs typeface="Times New Roman" panose="02020603050405020304" charset="0"/>
              </a:rPr>
              <a:t>Pt/</a:t>
            </a:r>
            <a:r>
              <a:rPr lang="en-US" altLang="zh-CN" sz="1800" b="1" i="1" dirty="0" err="1">
                <a:latin typeface="Times New Roman" panose="02020603050405020304" charset="0"/>
                <a:ea typeface="宋体" panose="02010600030101010101" pitchFamily="2" charset="-122"/>
                <a:cs typeface="Times New Roman" panose="02020603050405020304" charset="0"/>
              </a:rPr>
              <a:t>FeO</a:t>
            </a:r>
            <a:r>
              <a:rPr lang="en-US" altLang="zh-CN" sz="1800" b="1" i="1" baseline="-25000" dirty="0" err="1">
                <a:latin typeface="Times New Roman" panose="02020603050405020304" charset="0"/>
                <a:ea typeface="宋体" panose="02010600030101010101" pitchFamily="2" charset="-122"/>
                <a:cs typeface="Times New Roman" panose="02020603050405020304" charset="0"/>
              </a:rPr>
              <a:t>x</a:t>
            </a:r>
            <a:r>
              <a:rPr lang="zh-CN" altLang="en-US" sz="1800" b="1" i="1" dirty="0">
                <a:latin typeface="Times New Roman" panose="02020603050405020304" charset="0"/>
                <a:ea typeface="宋体" panose="02010600030101010101" pitchFamily="2" charset="-122"/>
                <a:cs typeface="Times New Roman" panose="02020603050405020304" charset="0"/>
              </a:rPr>
              <a:t>）</a:t>
            </a:r>
          </a:p>
        </p:txBody>
      </p:sp>
      <p:pic>
        <p:nvPicPr>
          <p:cNvPr id="5" name="图片 4"/>
          <p:cNvPicPr>
            <a:picLocks noChangeAspect="1"/>
          </p:cNvPicPr>
          <p:nvPr/>
        </p:nvPicPr>
        <p:blipFill>
          <a:blip r:embed="rId3"/>
          <a:stretch>
            <a:fillRect/>
          </a:stretch>
        </p:blipFill>
        <p:spPr>
          <a:xfrm>
            <a:off x="555287" y="519497"/>
            <a:ext cx="3841517" cy="3276914"/>
          </a:xfrm>
          <a:prstGeom prst="rect">
            <a:avLst/>
          </a:prstGeom>
        </p:spPr>
      </p:pic>
      <p:sp>
        <p:nvSpPr>
          <p:cNvPr id="7" name="文本框 6"/>
          <p:cNvSpPr txBox="1"/>
          <p:nvPr/>
        </p:nvSpPr>
        <p:spPr>
          <a:xfrm>
            <a:off x="270055" y="3776953"/>
            <a:ext cx="4534853" cy="818515"/>
          </a:xfrm>
          <a:prstGeom prst="rect">
            <a:avLst/>
          </a:prstGeom>
          <a:noFill/>
        </p:spPr>
        <p:txBody>
          <a:bodyPr wrap="square" rtlCol="0">
            <a:spAutoFit/>
          </a:bodyPr>
          <a:lstStyle/>
          <a:p>
            <a:pPr algn="ctr">
              <a:lnSpc>
                <a:spcPct val="150000"/>
              </a:lnSpc>
            </a:pPr>
            <a:r>
              <a:rPr lang="zh-CN" altLang="en-US" sz="1050" dirty="0">
                <a:latin typeface="Times New Roman" panose="02020603050405020304" charset="0"/>
                <a:ea typeface="宋体" panose="02010600030101010101" pitchFamily="2" charset="-122"/>
                <a:cs typeface="Times New Roman" panose="02020603050405020304" charset="0"/>
              </a:rPr>
              <a:t>在</a:t>
            </a:r>
            <a:r>
              <a:rPr lang="en-US" altLang="zh-CN" sz="1050" dirty="0">
                <a:latin typeface="Times New Roman" panose="02020603050405020304" charset="0"/>
                <a:ea typeface="宋体" panose="02010600030101010101" pitchFamily="2" charset="-122"/>
                <a:cs typeface="Times New Roman" panose="02020603050405020304" charset="0"/>
              </a:rPr>
              <a:t>80</a:t>
            </a:r>
            <a:r>
              <a:rPr lang="zh-CN" altLang="en-US" sz="1050" dirty="0">
                <a:latin typeface="Times New Roman" panose="02020603050405020304" charset="0"/>
                <a:ea typeface="宋体" panose="02010600030101010101" pitchFamily="2" charset="-122"/>
                <a:cs typeface="Times New Roman" panose="02020603050405020304" charset="0"/>
              </a:rPr>
              <a:t>℃下，</a:t>
            </a:r>
            <a:r>
              <a:rPr lang="en-US" altLang="zh-CN" sz="1050" dirty="0">
                <a:latin typeface="Times New Roman" panose="02020603050405020304" charset="0"/>
                <a:ea typeface="宋体" panose="02010600030101010101" pitchFamily="2" charset="-122"/>
                <a:cs typeface="Times New Roman" panose="02020603050405020304" charset="0"/>
              </a:rPr>
              <a:t>PROX</a:t>
            </a:r>
            <a:r>
              <a:rPr lang="zh-CN" altLang="en-US" sz="1050" dirty="0">
                <a:latin typeface="Times New Roman" panose="02020603050405020304" charset="0"/>
                <a:ea typeface="宋体" panose="02010600030101010101" pitchFamily="2" charset="-122"/>
                <a:cs typeface="Times New Roman" panose="02020603050405020304" charset="0"/>
              </a:rPr>
              <a:t>反应中</a:t>
            </a:r>
            <a:r>
              <a:rPr lang="en-US" altLang="zh-CN" sz="1050" dirty="0">
                <a:latin typeface="Times New Roman" panose="02020603050405020304" charset="0"/>
                <a:ea typeface="宋体" panose="02010600030101010101" pitchFamily="2" charset="-122"/>
                <a:cs typeface="Times New Roman" panose="02020603050405020304" charset="0"/>
              </a:rPr>
              <a:t>CO</a:t>
            </a:r>
            <a:r>
              <a:rPr lang="zh-CN" altLang="en-US" sz="1050" dirty="0">
                <a:latin typeface="Times New Roman" panose="02020603050405020304" charset="0"/>
                <a:ea typeface="宋体" panose="02010600030101010101" pitchFamily="2" charset="-122"/>
                <a:cs typeface="Times New Roman" panose="02020603050405020304" charset="0"/>
              </a:rPr>
              <a:t>的转化率（实心符号）与选择性（空心符号）随时间的变化关系</a:t>
            </a:r>
          </a:p>
          <a:p>
            <a:pPr algn="ctr">
              <a:lnSpc>
                <a:spcPct val="150000"/>
              </a:lnSpc>
            </a:pPr>
            <a:endParaRPr lang="zh-CN" altLang="en-US" sz="1050" dirty="0">
              <a:latin typeface="Times New Roman" panose="02020603050405020304" charset="0"/>
              <a:ea typeface="宋体" panose="02010600030101010101" pitchFamily="2" charset="-122"/>
              <a:cs typeface="Times New Roman" panose="02020603050405020304" charset="0"/>
            </a:endParaRPr>
          </a:p>
        </p:txBody>
      </p:sp>
      <p:sp>
        <p:nvSpPr>
          <p:cNvPr id="25" name="文本框 24"/>
          <p:cNvSpPr txBox="1"/>
          <p:nvPr/>
        </p:nvSpPr>
        <p:spPr>
          <a:xfrm>
            <a:off x="524692" y="4323291"/>
            <a:ext cx="3841517" cy="1129665"/>
          </a:xfrm>
          <a:prstGeom prst="rect">
            <a:avLst/>
          </a:prstGeom>
          <a:noFill/>
        </p:spPr>
        <p:txBody>
          <a:bodyPr wrap="square" rtlCol="0">
            <a:spAutoFit/>
          </a:bodyPr>
          <a:lstStyle/>
          <a:p>
            <a:pPr algn="just">
              <a:lnSpc>
                <a:spcPct val="150000"/>
              </a:lnSpc>
            </a:pPr>
            <a:r>
              <a:rPr lang="zh-CN" altLang="en-US" sz="1500" dirty="0">
                <a:latin typeface="Times New Roman" panose="02020603050405020304" charset="0"/>
                <a:ea typeface="宋体" panose="02010600030101010101" pitchFamily="2" charset="-122"/>
                <a:cs typeface="Times New Roman" panose="02020603050405020304" charset="0"/>
              </a:rPr>
              <a:t>单原子催化剂</a:t>
            </a:r>
            <a:r>
              <a:rPr lang="en-US" altLang="zh-CN" sz="1500" dirty="0">
                <a:latin typeface="Times New Roman" panose="02020603050405020304" charset="0"/>
                <a:ea typeface="宋体" panose="02010600030101010101" pitchFamily="2" charset="-122"/>
                <a:cs typeface="Times New Roman" panose="02020603050405020304" charset="0"/>
              </a:rPr>
              <a:t>Pt/</a:t>
            </a:r>
            <a:r>
              <a:rPr lang="en-US" altLang="zh-CN" sz="1500" dirty="0" err="1">
                <a:latin typeface="Times New Roman" panose="02020603050405020304" charset="0"/>
                <a:ea typeface="宋体" panose="02010600030101010101" pitchFamily="2" charset="-122"/>
                <a:cs typeface="Times New Roman" panose="02020603050405020304" charset="0"/>
              </a:rPr>
              <a:t>FeO</a:t>
            </a:r>
            <a:r>
              <a:rPr lang="en-US" altLang="zh-CN" sz="1500" baseline="-25000" dirty="0" err="1">
                <a:latin typeface="Times New Roman" panose="02020603050405020304" charset="0"/>
                <a:ea typeface="宋体" panose="02010600030101010101" pitchFamily="2" charset="-122"/>
                <a:cs typeface="Times New Roman" panose="02020603050405020304" charset="0"/>
              </a:rPr>
              <a:t>x</a:t>
            </a:r>
            <a:r>
              <a:rPr lang="zh-CN" altLang="en-US" sz="1500" dirty="0">
                <a:latin typeface="Times New Roman" panose="02020603050405020304" charset="0"/>
                <a:ea typeface="宋体" panose="02010600030101010101" pitchFamily="2" charset="-122"/>
                <a:cs typeface="Times New Roman" panose="02020603050405020304" charset="0"/>
              </a:rPr>
              <a:t>性质稳定，单原子</a:t>
            </a:r>
            <a:r>
              <a:rPr lang="en-US" altLang="zh-CN" sz="1500" dirty="0">
                <a:latin typeface="Times New Roman" panose="02020603050405020304" charset="0"/>
                <a:ea typeface="宋体" panose="02010600030101010101" pitchFamily="2" charset="-122"/>
                <a:cs typeface="Times New Roman" panose="02020603050405020304" charset="0"/>
              </a:rPr>
              <a:t>Pt</a:t>
            </a:r>
            <a:r>
              <a:rPr lang="zh-CN" altLang="en-US" sz="1500" dirty="0">
                <a:latin typeface="Times New Roman" panose="02020603050405020304" charset="0"/>
                <a:ea typeface="宋体" panose="02010600030101010101" pitchFamily="2" charset="-122"/>
                <a:cs typeface="Times New Roman" panose="02020603050405020304" charset="0"/>
              </a:rPr>
              <a:t>不会在反应过程中发生聚集</a:t>
            </a:r>
          </a:p>
          <a:p>
            <a:pPr algn="just">
              <a:lnSpc>
                <a:spcPct val="150000"/>
              </a:lnSpc>
            </a:pPr>
            <a:endParaRPr lang="zh-CN" altLang="en-US" sz="1500" dirty="0">
              <a:latin typeface="Times New Roman" panose="02020603050405020304" charset="0"/>
              <a:ea typeface="宋体" panose="02010600030101010101" pitchFamily="2" charset="-122"/>
              <a:cs typeface="Times New Roman" panose="02020603050405020304" charset="0"/>
            </a:endParaRPr>
          </a:p>
        </p:txBody>
      </p:sp>
      <p:sp>
        <p:nvSpPr>
          <p:cNvPr id="2" name="文本框 1">
            <a:extLst>
              <a:ext uri="{FF2B5EF4-FFF2-40B4-BE49-F238E27FC236}">
                <a16:creationId xmlns:a16="http://schemas.microsoft.com/office/drawing/2014/main" id="{A1FF9B6B-62BC-49C4-B826-BD5A8AFE2AEE}"/>
              </a:ext>
            </a:extLst>
          </p:cNvPr>
          <p:cNvSpPr txBox="1"/>
          <p:nvPr/>
        </p:nvSpPr>
        <p:spPr>
          <a:xfrm>
            <a:off x="3950837" y="4920855"/>
            <a:ext cx="5747298" cy="400110"/>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B. </a:t>
            </a:r>
            <a:r>
              <a:rPr lang="en-US" altLang="zh-CN" sz="1000" dirty="0" err="1">
                <a:latin typeface="Times New Roman" panose="02020603050405020304" charset="0"/>
                <a:cs typeface="Times New Roman" panose="02020603050405020304" charset="0"/>
              </a:rPr>
              <a:t>Qiao</a:t>
            </a:r>
            <a:r>
              <a:rPr lang="en-US" altLang="zh-CN" sz="1000" i="1" dirty="0">
                <a:latin typeface="Times New Roman" panose="02020603050405020304" charset="0"/>
                <a:cs typeface="Times New Roman" panose="02020603050405020304" charset="0"/>
              </a:rPr>
              <a:t> et al.</a:t>
            </a:r>
            <a:r>
              <a:rPr lang="en-US" altLang="zh-CN" sz="1000" dirty="0">
                <a:latin typeface="Times New Roman" panose="02020603050405020304" charset="0"/>
                <a:cs typeface="Times New Roman" panose="02020603050405020304" charset="0"/>
              </a:rPr>
              <a:t>, Single-atom catalysis of CO oxidation using Pt1/</a:t>
            </a:r>
            <a:r>
              <a:rPr lang="en-US" altLang="zh-CN" sz="1000" dirty="0" err="1">
                <a:latin typeface="Times New Roman" panose="02020603050405020304" charset="0"/>
                <a:cs typeface="Times New Roman" panose="02020603050405020304" charset="0"/>
              </a:rPr>
              <a:t>FeOx</a:t>
            </a:r>
            <a:r>
              <a:rPr lang="en-US" altLang="zh-CN" sz="1000" dirty="0">
                <a:latin typeface="Times New Roman" panose="02020603050405020304" charset="0"/>
                <a:cs typeface="Times New Roman" panose="02020603050405020304" charset="0"/>
              </a:rPr>
              <a:t>. </a:t>
            </a:r>
            <a:r>
              <a:rPr lang="en-US" altLang="zh-CN" sz="1000" i="1" dirty="0">
                <a:latin typeface="Times New Roman" panose="02020603050405020304" charset="0"/>
                <a:cs typeface="Times New Roman" panose="02020603050405020304" charset="0"/>
              </a:rPr>
              <a:t>Nat Chem</a:t>
            </a:r>
            <a:r>
              <a:rPr lang="en-US" altLang="zh-CN" sz="1000" dirty="0">
                <a:latin typeface="Times New Roman" panose="02020603050405020304" charset="0"/>
                <a:cs typeface="Times New Roman" panose="02020603050405020304" charset="0"/>
              </a:rPr>
              <a:t> </a:t>
            </a:r>
            <a:r>
              <a:rPr lang="en-US" altLang="zh-CN" sz="1000" b="1" dirty="0">
                <a:latin typeface="Times New Roman" panose="02020603050405020304" charset="0"/>
                <a:cs typeface="Times New Roman" panose="02020603050405020304" charset="0"/>
              </a:rPr>
              <a:t>3</a:t>
            </a:r>
            <a:r>
              <a:rPr lang="en-US" altLang="zh-CN" sz="1000" dirty="0">
                <a:latin typeface="Times New Roman" panose="02020603050405020304" charset="0"/>
                <a:cs typeface="Times New Roman" panose="02020603050405020304" charset="0"/>
              </a:rPr>
              <a:t>, 634-641 (2011).</a:t>
            </a:r>
          </a:p>
          <a:p>
            <a:endParaRPr lang="zh-CN" altLang="en-US" sz="1000" b="1" dirty="0">
              <a:latin typeface="Times New Roman" panose="02020603050405020304" charset="0"/>
              <a:cs typeface="Times New Roman" panose="02020603050405020304" charset="0"/>
            </a:endParaRPr>
          </a:p>
        </p:txBody>
      </p:sp>
      <p:sp>
        <p:nvSpPr>
          <p:cNvPr id="4" name="文本框 3">
            <a:extLst>
              <a:ext uri="{FF2B5EF4-FFF2-40B4-BE49-F238E27FC236}">
                <a16:creationId xmlns:a16="http://schemas.microsoft.com/office/drawing/2014/main" id="{0D5E9F90-39B0-4B8B-8310-3416AA7DDDF9}"/>
              </a:ext>
            </a:extLst>
          </p:cNvPr>
          <p:cNvSpPr txBox="1"/>
          <p:nvPr/>
        </p:nvSpPr>
        <p:spPr>
          <a:xfrm>
            <a:off x="4968044" y="1023578"/>
            <a:ext cx="4032448" cy="2031325"/>
          </a:xfrm>
          <a:prstGeom prst="rect">
            <a:avLst/>
          </a:prstGeom>
          <a:noFill/>
        </p:spPr>
        <p:txBody>
          <a:bodyPr wrap="square" rtlCol="0">
            <a:spAutoFit/>
          </a:bodyPr>
          <a:lstStyle/>
          <a:p>
            <a:r>
              <a:rPr lang="zh-CN" altLang="en-US" dirty="0"/>
              <a:t>单原子</a:t>
            </a:r>
            <a:r>
              <a:rPr lang="en-US" altLang="zh-CN" dirty="0"/>
              <a:t>Pt</a:t>
            </a:r>
            <a:r>
              <a:rPr lang="zh-CN" altLang="en-US" dirty="0"/>
              <a:t>并没有在反应的过程中发生聚集。</a:t>
            </a:r>
            <a:endParaRPr lang="en-US" altLang="zh-CN" dirty="0"/>
          </a:p>
          <a:p>
            <a:endParaRPr lang="en-US" altLang="zh-CN" dirty="0"/>
          </a:p>
          <a:p>
            <a:endParaRPr lang="en-US" altLang="zh-CN" dirty="0"/>
          </a:p>
          <a:p>
            <a:endParaRPr lang="en-US" altLang="zh-CN" dirty="0"/>
          </a:p>
          <a:p>
            <a:r>
              <a:rPr lang="zh-CN" altLang="en-US" dirty="0"/>
              <a:t>单原子</a:t>
            </a:r>
            <a:r>
              <a:rPr lang="en-US" altLang="zh-CN" dirty="0"/>
              <a:t>Pt</a:t>
            </a:r>
            <a:r>
              <a:rPr lang="zh-CN" altLang="en-US" dirty="0"/>
              <a:t>催化剂的</a:t>
            </a:r>
            <a:r>
              <a:rPr lang="en-US" altLang="zh-CN" dirty="0"/>
              <a:t>CO</a:t>
            </a:r>
            <a:r>
              <a:rPr lang="zh-CN" altLang="en-US" dirty="0"/>
              <a:t>转化率与选择性总是高于其他反应。</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79773" y="93216"/>
            <a:ext cx="3036164" cy="368300"/>
          </a:xfrm>
          <a:prstGeom prst="rect">
            <a:avLst/>
          </a:prstGeom>
          <a:noFill/>
        </p:spPr>
        <p:txBody>
          <a:bodyPr wrap="square" rtlCol="0">
            <a:spAutoFit/>
          </a:bodyPr>
          <a:lstStyle/>
          <a:p>
            <a:r>
              <a:rPr lang="en-US" altLang="zh-CN" sz="1800" b="1" i="1" dirty="0">
                <a:latin typeface="Times New Roman" panose="02020603050405020304" charset="0"/>
                <a:ea typeface="宋体" panose="02010600030101010101" pitchFamily="2" charset="-122"/>
                <a:cs typeface="Times New Roman" panose="02020603050405020304" charset="0"/>
              </a:rPr>
              <a:t>CO</a:t>
            </a:r>
            <a:r>
              <a:rPr lang="zh-CN" altLang="en-US" sz="1800" b="1" i="1" dirty="0">
                <a:latin typeface="Times New Roman" panose="02020603050405020304" charset="0"/>
                <a:ea typeface="宋体" panose="02010600030101010101" pitchFamily="2" charset="-122"/>
                <a:cs typeface="Times New Roman" panose="02020603050405020304" charset="0"/>
              </a:rPr>
              <a:t>氧化（</a:t>
            </a:r>
            <a:r>
              <a:rPr lang="en-US" altLang="zh-CN" sz="1800" b="1" i="1" dirty="0">
                <a:latin typeface="Times New Roman" panose="02020603050405020304" charset="0"/>
                <a:ea typeface="宋体" panose="02010600030101010101" pitchFamily="2" charset="-122"/>
                <a:cs typeface="Times New Roman" panose="02020603050405020304" charset="0"/>
              </a:rPr>
              <a:t>Pt/</a:t>
            </a:r>
            <a:r>
              <a:rPr lang="en-US" altLang="zh-CN" sz="1800" b="1" i="1" dirty="0" err="1">
                <a:latin typeface="Times New Roman" panose="02020603050405020304" charset="0"/>
                <a:ea typeface="宋体" panose="02010600030101010101" pitchFamily="2" charset="-122"/>
                <a:cs typeface="Times New Roman" panose="02020603050405020304" charset="0"/>
              </a:rPr>
              <a:t>FeO</a:t>
            </a:r>
            <a:r>
              <a:rPr lang="en-US" altLang="zh-CN" sz="1800" b="1" i="1" baseline="-25000" dirty="0" err="1">
                <a:latin typeface="Times New Roman" panose="02020603050405020304" charset="0"/>
                <a:ea typeface="宋体" panose="02010600030101010101" pitchFamily="2" charset="-122"/>
                <a:cs typeface="Times New Roman" panose="02020603050405020304" charset="0"/>
              </a:rPr>
              <a:t>x</a:t>
            </a:r>
            <a:r>
              <a:rPr lang="zh-CN" altLang="en-US" sz="1800" b="1" i="1" dirty="0">
                <a:latin typeface="Times New Roman" panose="02020603050405020304" charset="0"/>
                <a:ea typeface="宋体" panose="02010600030101010101" pitchFamily="2" charset="-122"/>
                <a:cs typeface="Times New Roman" panose="02020603050405020304" charset="0"/>
              </a:rPr>
              <a:t>）</a:t>
            </a:r>
          </a:p>
        </p:txBody>
      </p:sp>
      <p:grpSp>
        <p:nvGrpSpPr>
          <p:cNvPr id="24" name="组合 23"/>
          <p:cNvGrpSpPr/>
          <p:nvPr/>
        </p:nvGrpSpPr>
        <p:grpSpPr>
          <a:xfrm>
            <a:off x="672633" y="588488"/>
            <a:ext cx="8039172" cy="3300900"/>
            <a:chOff x="769844" y="1178351"/>
            <a:chExt cx="10718896" cy="4401198"/>
          </a:xfrm>
        </p:grpSpPr>
        <p:grpSp>
          <p:nvGrpSpPr>
            <p:cNvPr id="10" name="组合 9"/>
            <p:cNvGrpSpPr/>
            <p:nvPr/>
          </p:nvGrpSpPr>
          <p:grpSpPr>
            <a:xfrm>
              <a:off x="769844" y="1278450"/>
              <a:ext cx="5244458" cy="4301099"/>
              <a:chOff x="5898024" y="669313"/>
              <a:chExt cx="5687518" cy="4697699"/>
            </a:xfrm>
          </p:grpSpPr>
          <p:pic>
            <p:nvPicPr>
              <p:cNvPr id="3" name="图片 2"/>
              <p:cNvPicPr>
                <a:picLocks noChangeAspect="1"/>
              </p:cNvPicPr>
              <p:nvPr/>
            </p:nvPicPr>
            <p:blipFill>
              <a:blip r:embed="rId3"/>
              <a:stretch>
                <a:fillRect/>
              </a:stretch>
            </p:blipFill>
            <p:spPr>
              <a:xfrm>
                <a:off x="5898024" y="669313"/>
                <a:ext cx="5687518" cy="4697699"/>
              </a:xfrm>
              <a:prstGeom prst="rect">
                <a:avLst/>
              </a:prstGeom>
            </p:spPr>
          </p:pic>
          <p:sp>
            <p:nvSpPr>
              <p:cNvPr id="8" name="椭圆 7"/>
              <p:cNvSpPr/>
              <p:nvPr/>
            </p:nvSpPr>
            <p:spPr>
              <a:xfrm>
                <a:off x="9379668" y="2139886"/>
                <a:ext cx="1989056" cy="31108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 name="椭圆 8"/>
              <p:cNvSpPr/>
              <p:nvPr/>
            </p:nvSpPr>
            <p:spPr>
              <a:xfrm>
                <a:off x="10171522" y="2582944"/>
                <a:ext cx="1093509" cy="3110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pic>
          <p:nvPicPr>
            <p:cNvPr id="12" name="图片 11"/>
            <p:cNvPicPr>
              <a:picLocks noChangeAspect="1"/>
            </p:cNvPicPr>
            <p:nvPr/>
          </p:nvPicPr>
          <p:blipFill>
            <a:blip r:embed="rId4"/>
            <a:stretch>
              <a:fillRect/>
            </a:stretch>
          </p:blipFill>
          <p:spPr>
            <a:xfrm>
              <a:off x="6341266" y="1459072"/>
              <a:ext cx="5147474" cy="3939855"/>
            </a:xfrm>
            <a:prstGeom prst="rect">
              <a:avLst/>
            </a:prstGeom>
          </p:spPr>
        </p:pic>
        <p:sp>
          <p:nvSpPr>
            <p:cNvPr id="13" name="文本框 12"/>
            <p:cNvSpPr txBox="1"/>
            <p:nvPr/>
          </p:nvSpPr>
          <p:spPr>
            <a:xfrm>
              <a:off x="769844" y="1178351"/>
              <a:ext cx="267104" cy="491067"/>
            </a:xfrm>
            <a:prstGeom prst="rect">
              <a:avLst/>
            </a:prstGeom>
            <a:solidFill>
              <a:schemeClr val="bg1"/>
            </a:solidFill>
          </p:spPr>
          <p:txBody>
            <a:bodyPr wrap="square" rtlCol="0">
              <a:spAutoFit/>
            </a:bodyPr>
            <a:lstStyle/>
            <a:p>
              <a:r>
                <a:rPr lang="en-US" altLang="zh-CN" sz="1800" b="1" dirty="0">
                  <a:latin typeface="Times New Roman" panose="02020603050405020304" charset="0"/>
                  <a:cs typeface="Times New Roman" panose="02020603050405020304" charset="0"/>
                </a:rPr>
                <a:t>a</a:t>
              </a:r>
              <a:endParaRPr lang="zh-CN" altLang="en-US" sz="1800" b="1" dirty="0">
                <a:latin typeface="Times New Roman" panose="02020603050405020304" charset="0"/>
                <a:cs typeface="Times New Roman" panose="02020603050405020304" charset="0"/>
              </a:endParaRPr>
            </a:p>
          </p:txBody>
        </p:sp>
        <p:sp>
          <p:nvSpPr>
            <p:cNvPr id="17" name="文本框 16"/>
            <p:cNvSpPr txBox="1"/>
            <p:nvPr/>
          </p:nvSpPr>
          <p:spPr>
            <a:xfrm>
              <a:off x="6341266" y="1178351"/>
              <a:ext cx="267104" cy="491067"/>
            </a:xfrm>
            <a:prstGeom prst="rect">
              <a:avLst/>
            </a:prstGeom>
            <a:solidFill>
              <a:schemeClr val="bg1"/>
            </a:solidFill>
          </p:spPr>
          <p:txBody>
            <a:bodyPr wrap="square" rtlCol="0">
              <a:spAutoFit/>
            </a:bodyPr>
            <a:lstStyle/>
            <a:p>
              <a:r>
                <a:rPr lang="en-US" altLang="zh-CN" sz="1800" b="1" dirty="0">
                  <a:latin typeface="Times New Roman" panose="02020603050405020304" charset="0"/>
                  <a:cs typeface="Times New Roman" panose="02020603050405020304" charset="0"/>
                </a:rPr>
                <a:t>b</a:t>
              </a:r>
              <a:endParaRPr lang="zh-CN" altLang="en-US" sz="1800" b="1" dirty="0">
                <a:latin typeface="Times New Roman" panose="02020603050405020304" charset="0"/>
                <a:cs typeface="Times New Roman" panose="02020603050405020304" charset="0"/>
              </a:endParaRPr>
            </a:p>
          </p:txBody>
        </p:sp>
      </p:grpSp>
      <p:sp>
        <p:nvSpPr>
          <p:cNvPr id="19" name="文本框 18"/>
          <p:cNvSpPr txBox="1"/>
          <p:nvPr/>
        </p:nvSpPr>
        <p:spPr>
          <a:xfrm>
            <a:off x="416511" y="3889387"/>
            <a:ext cx="4534853" cy="368300"/>
          </a:xfrm>
          <a:prstGeom prst="rect">
            <a:avLst/>
          </a:prstGeom>
          <a:noFill/>
        </p:spPr>
        <p:txBody>
          <a:bodyPr wrap="square" rtlCol="0">
            <a:spAutoFit/>
          </a:bodyPr>
          <a:lstStyle/>
          <a:p>
            <a:pPr algn="ctr">
              <a:lnSpc>
                <a:spcPct val="150000"/>
              </a:lnSpc>
            </a:pPr>
            <a:r>
              <a:rPr lang="en-US" altLang="zh-CN" sz="1200" dirty="0">
                <a:latin typeface="Times New Roman" panose="02020603050405020304" charset="0"/>
                <a:ea typeface="宋体" panose="02010600030101010101" pitchFamily="2" charset="-122"/>
                <a:cs typeface="Times New Roman" panose="02020603050405020304" charset="0"/>
              </a:rPr>
              <a:t>CO</a:t>
            </a:r>
            <a:r>
              <a:rPr lang="zh-CN" altLang="en-US" sz="1200" dirty="0">
                <a:latin typeface="Times New Roman" panose="02020603050405020304" charset="0"/>
                <a:ea typeface="宋体" panose="02010600030101010101" pitchFamily="2" charset="-122"/>
                <a:cs typeface="Times New Roman" panose="02020603050405020304" charset="0"/>
              </a:rPr>
              <a:t>氧化反应前（</a:t>
            </a:r>
            <a:r>
              <a:rPr lang="en-US" altLang="zh-CN" sz="1200" dirty="0">
                <a:latin typeface="Times New Roman" panose="02020603050405020304" charset="0"/>
                <a:ea typeface="宋体" panose="02010600030101010101" pitchFamily="2" charset="-122"/>
                <a:cs typeface="Times New Roman" panose="02020603050405020304" charset="0"/>
              </a:rPr>
              <a:t>Sample A</a:t>
            </a:r>
            <a:r>
              <a:rPr lang="zh-CN" altLang="en-US" sz="1200" dirty="0">
                <a:latin typeface="Times New Roman" panose="02020603050405020304" charset="0"/>
                <a:ea typeface="宋体" panose="02010600030101010101" pitchFamily="2" charset="-122"/>
                <a:cs typeface="Times New Roman" panose="02020603050405020304" charset="0"/>
              </a:rPr>
              <a:t>）后（</a:t>
            </a:r>
            <a:r>
              <a:rPr lang="en-US" altLang="zh-CN" sz="1200" dirty="0">
                <a:latin typeface="Times New Roman" panose="02020603050405020304" charset="0"/>
                <a:ea typeface="宋体" panose="02010600030101010101" pitchFamily="2" charset="-122"/>
                <a:cs typeface="Times New Roman" panose="02020603050405020304" charset="0"/>
              </a:rPr>
              <a:t>Sample A used</a:t>
            </a:r>
            <a:r>
              <a:rPr lang="zh-CN" altLang="en-US" sz="1200" dirty="0">
                <a:latin typeface="Times New Roman" panose="02020603050405020304" charset="0"/>
                <a:ea typeface="宋体" panose="02010600030101010101" pitchFamily="2" charset="-122"/>
                <a:cs typeface="Times New Roman" panose="02020603050405020304" charset="0"/>
              </a:rPr>
              <a:t>）的</a:t>
            </a:r>
            <a:r>
              <a:rPr lang="en-US" altLang="zh-CN" sz="1200" dirty="0">
                <a:latin typeface="Times New Roman" panose="02020603050405020304" charset="0"/>
                <a:ea typeface="宋体" panose="02010600030101010101" pitchFamily="2" charset="-122"/>
                <a:cs typeface="Times New Roman" panose="02020603050405020304" charset="0"/>
              </a:rPr>
              <a:t>XANES</a:t>
            </a:r>
            <a:r>
              <a:rPr lang="zh-CN" altLang="en-US" sz="1200" dirty="0">
                <a:latin typeface="Times New Roman" panose="02020603050405020304" charset="0"/>
                <a:ea typeface="宋体" panose="02010600030101010101" pitchFamily="2" charset="-122"/>
                <a:cs typeface="Times New Roman" panose="02020603050405020304" charset="0"/>
              </a:rPr>
              <a:t>谱</a:t>
            </a:r>
          </a:p>
        </p:txBody>
      </p:sp>
      <p:sp>
        <p:nvSpPr>
          <p:cNvPr id="21" name="文本框 20"/>
          <p:cNvSpPr txBox="1"/>
          <p:nvPr/>
        </p:nvSpPr>
        <p:spPr>
          <a:xfrm>
            <a:off x="872961" y="4336045"/>
            <a:ext cx="3295243" cy="784830"/>
          </a:xfrm>
          <a:prstGeom prst="rect">
            <a:avLst/>
          </a:prstGeom>
          <a:noFill/>
        </p:spPr>
        <p:txBody>
          <a:bodyPr wrap="square">
            <a:spAutoFit/>
          </a:bodyPr>
          <a:lstStyle/>
          <a:p>
            <a:pPr algn="ctr"/>
            <a:r>
              <a:rPr lang="zh-CN" altLang="en-US" sz="1500" b="0" i="0" u="none" strike="noStrike" baseline="0" dirty="0">
                <a:latin typeface="Times New Roman" panose="02020603050405020304" charset="0"/>
                <a:ea typeface="宋体" panose="02010600030101010101" pitchFamily="2" charset="-122"/>
                <a:cs typeface="Times New Roman" panose="02020603050405020304" charset="0"/>
              </a:rPr>
              <a:t>曲线强度：</a:t>
            </a:r>
            <a:r>
              <a:rPr lang="en-US" altLang="zh-CN" sz="1500" b="0" i="0" u="none" strike="noStrike" baseline="0" dirty="0">
                <a:latin typeface="Times New Roman" panose="02020603050405020304" charset="0"/>
                <a:ea typeface="宋体" panose="02010600030101010101" pitchFamily="2" charset="-122"/>
                <a:cs typeface="Times New Roman" panose="02020603050405020304" charset="0"/>
              </a:rPr>
              <a:t>PtO</a:t>
            </a:r>
            <a:r>
              <a:rPr lang="en-US" altLang="zh-CN" sz="1500" b="0" i="0" u="none" strike="noStrike" baseline="-25000" dirty="0">
                <a:latin typeface="Times New Roman" panose="02020603050405020304" charset="0"/>
                <a:ea typeface="宋体" panose="02010600030101010101" pitchFamily="2" charset="-122"/>
                <a:cs typeface="Times New Roman" panose="02020603050405020304" charset="0"/>
              </a:rPr>
              <a:t>2</a:t>
            </a:r>
            <a:r>
              <a:rPr lang="en-US" altLang="zh-CN" sz="1500" b="0" i="0" u="none" strike="noStrike" baseline="0" dirty="0">
                <a:latin typeface="Times New Roman" panose="02020603050405020304" charset="0"/>
                <a:ea typeface="宋体" panose="02010600030101010101" pitchFamily="2" charset="-122"/>
                <a:cs typeface="Times New Roman" panose="02020603050405020304" charset="0"/>
              </a:rPr>
              <a:t> </a:t>
            </a:r>
            <a:r>
              <a:rPr lang="zh-CN" altLang="en-US" sz="1500" b="0" i="0" u="none" strike="noStrike" baseline="0" dirty="0">
                <a:latin typeface="Times New Roman" panose="02020603050405020304" charset="0"/>
                <a:ea typeface="宋体" panose="02010600030101010101" pitchFamily="2" charset="-122"/>
                <a:cs typeface="Times New Roman" panose="02020603050405020304" charset="0"/>
              </a:rPr>
              <a:t>＞</a:t>
            </a:r>
            <a:r>
              <a:rPr lang="en-US" altLang="zh-CN" sz="1500" b="0" i="0" u="none" strike="noStrike" baseline="0" dirty="0">
                <a:latin typeface="Times New Roman" panose="02020603050405020304" charset="0"/>
                <a:ea typeface="宋体" panose="02010600030101010101" pitchFamily="2" charset="-122"/>
                <a:cs typeface="Times New Roman" panose="02020603050405020304" charset="0"/>
              </a:rPr>
              <a:t>sample A (used)</a:t>
            </a:r>
            <a:r>
              <a:rPr lang="zh-CN" altLang="en-US" sz="1500" b="0" i="0" u="none" strike="noStrike" baseline="0" dirty="0">
                <a:latin typeface="Times New Roman" panose="02020603050405020304" charset="0"/>
                <a:ea typeface="宋体" panose="02010600030101010101" pitchFamily="2" charset="-122"/>
                <a:cs typeface="Times New Roman" panose="02020603050405020304" charset="0"/>
              </a:rPr>
              <a:t>＞</a:t>
            </a:r>
            <a:r>
              <a:rPr lang="en-US" altLang="zh-CN" sz="1500" b="0" i="0" u="none" strike="noStrike" baseline="0" dirty="0">
                <a:latin typeface="Times New Roman" panose="02020603050405020304" charset="0"/>
                <a:ea typeface="宋体" panose="02010600030101010101" pitchFamily="2" charset="-122"/>
                <a:cs typeface="Times New Roman" panose="02020603050405020304" charset="0"/>
              </a:rPr>
              <a:t>sample A </a:t>
            </a:r>
            <a:r>
              <a:rPr lang="zh-CN" altLang="en-US" sz="1500" b="0" i="0" u="none" strike="noStrike" baseline="0" dirty="0">
                <a:latin typeface="Times New Roman" panose="02020603050405020304" charset="0"/>
                <a:ea typeface="宋体" panose="02010600030101010101" pitchFamily="2" charset="-122"/>
                <a:cs typeface="Times New Roman" panose="02020603050405020304" charset="0"/>
              </a:rPr>
              <a:t>＞</a:t>
            </a:r>
            <a:r>
              <a:rPr lang="en-US" altLang="zh-CN" sz="1500" b="0" i="0" u="none" strike="noStrike" baseline="0" dirty="0">
                <a:latin typeface="Times New Roman" panose="02020603050405020304" charset="0"/>
                <a:ea typeface="宋体" panose="02010600030101010101" pitchFamily="2" charset="-122"/>
                <a:cs typeface="Times New Roman" panose="02020603050405020304" charset="0"/>
              </a:rPr>
              <a:t>Pt foil</a:t>
            </a:r>
          </a:p>
          <a:p>
            <a:r>
              <a:rPr lang="en-US" altLang="zh-CN" sz="1500" dirty="0">
                <a:latin typeface="Times New Roman" panose="02020603050405020304" charset="0"/>
                <a:ea typeface="宋体" panose="02010600030101010101" pitchFamily="2" charset="-122"/>
                <a:cs typeface="Times New Roman" panose="02020603050405020304" charset="0"/>
              </a:rPr>
              <a:t>Pt</a:t>
            </a:r>
            <a:r>
              <a:rPr lang="zh-CN" altLang="en-US" sz="1500" dirty="0">
                <a:latin typeface="Times New Roman" panose="02020603050405020304" charset="0"/>
                <a:ea typeface="宋体" panose="02010600030101010101" pitchFamily="2" charset="-122"/>
                <a:cs typeface="Times New Roman" panose="02020603050405020304" charset="0"/>
              </a:rPr>
              <a:t>带正电，并且</a:t>
            </a:r>
            <a:r>
              <a:rPr lang="en-US" altLang="zh-CN" sz="1500" dirty="0">
                <a:latin typeface="Times New Roman" panose="02020603050405020304" charset="0"/>
                <a:ea typeface="宋体" panose="02010600030101010101" pitchFamily="2" charset="-122"/>
                <a:cs typeface="Times New Roman" panose="02020603050405020304" charset="0"/>
              </a:rPr>
              <a:t>Pt</a:t>
            </a:r>
            <a:r>
              <a:rPr lang="zh-CN" altLang="en-US" sz="1500" dirty="0">
                <a:latin typeface="Times New Roman" panose="02020603050405020304" charset="0"/>
                <a:ea typeface="宋体" panose="02010600030101010101" pitchFamily="2" charset="-122"/>
                <a:cs typeface="Times New Roman" panose="02020603050405020304" charset="0"/>
              </a:rPr>
              <a:t>在反应中会被氧化</a:t>
            </a:r>
            <a:endParaRPr lang="en-US" altLang="zh-CN" sz="1500" dirty="0">
              <a:latin typeface="Times New Roman" panose="02020603050405020304" charset="0"/>
              <a:ea typeface="宋体" panose="02010600030101010101" pitchFamily="2" charset="-122"/>
              <a:cs typeface="Times New Roman" panose="02020603050405020304" charset="0"/>
            </a:endParaRPr>
          </a:p>
        </p:txBody>
      </p:sp>
      <p:sp>
        <p:nvSpPr>
          <p:cNvPr id="23" name="文本框 22"/>
          <p:cNvSpPr txBox="1"/>
          <p:nvPr/>
        </p:nvSpPr>
        <p:spPr>
          <a:xfrm>
            <a:off x="4951364" y="3853348"/>
            <a:ext cx="4079125" cy="368300"/>
          </a:xfrm>
          <a:prstGeom prst="rect">
            <a:avLst/>
          </a:prstGeom>
          <a:noFill/>
        </p:spPr>
        <p:txBody>
          <a:bodyPr wrap="square" rtlCol="0">
            <a:spAutoFit/>
          </a:bodyPr>
          <a:lstStyle/>
          <a:p>
            <a:pPr algn="ctr">
              <a:lnSpc>
                <a:spcPct val="150000"/>
              </a:lnSpc>
            </a:pPr>
            <a:r>
              <a:rPr lang="en-US" altLang="zh-CN" sz="1200" dirty="0">
                <a:latin typeface="Times New Roman" panose="02020603050405020304" charset="0"/>
                <a:ea typeface="宋体" panose="02010600030101010101" pitchFamily="2" charset="-122"/>
                <a:cs typeface="Times New Roman" panose="02020603050405020304" charset="0"/>
              </a:rPr>
              <a:t>Sample A</a:t>
            </a:r>
            <a:r>
              <a:rPr lang="zh-CN" altLang="en-US" sz="1200" dirty="0">
                <a:latin typeface="Times New Roman" panose="02020603050405020304" charset="0"/>
                <a:ea typeface="宋体" panose="02010600030101010101" pitchFamily="2" charset="-122"/>
                <a:cs typeface="Times New Roman" panose="02020603050405020304" charset="0"/>
              </a:rPr>
              <a:t>的</a:t>
            </a:r>
            <a:r>
              <a:rPr lang="en-US" altLang="zh-CN" sz="1200" dirty="0">
                <a:latin typeface="Times New Roman" panose="02020603050405020304" charset="0"/>
                <a:ea typeface="宋体" panose="02010600030101010101" pitchFamily="2" charset="-122"/>
                <a:cs typeface="Times New Roman" panose="02020603050405020304" charset="0"/>
              </a:rPr>
              <a:t>CO</a:t>
            </a:r>
            <a:r>
              <a:rPr lang="zh-CN" altLang="en-US" sz="1200" dirty="0">
                <a:latin typeface="Times New Roman" panose="02020603050405020304" charset="0"/>
                <a:ea typeface="宋体" panose="02010600030101010101" pitchFamily="2" charset="-122"/>
                <a:cs typeface="Times New Roman" panose="02020603050405020304" charset="0"/>
              </a:rPr>
              <a:t>吸附的原位</a:t>
            </a:r>
            <a:r>
              <a:rPr lang="en-US" altLang="zh-CN" sz="1200" dirty="0">
                <a:latin typeface="Times New Roman" panose="02020603050405020304" charset="0"/>
                <a:ea typeface="宋体" panose="02010600030101010101" pitchFamily="2" charset="-122"/>
                <a:cs typeface="Times New Roman" panose="02020603050405020304" charset="0"/>
              </a:rPr>
              <a:t>FTIR</a:t>
            </a:r>
            <a:r>
              <a:rPr lang="zh-CN" altLang="en-US" sz="1200" dirty="0">
                <a:latin typeface="Times New Roman" panose="02020603050405020304" charset="0"/>
                <a:ea typeface="宋体" panose="02010600030101010101" pitchFamily="2" charset="-122"/>
                <a:cs typeface="Times New Roman" panose="02020603050405020304" charset="0"/>
              </a:rPr>
              <a:t>光谱</a:t>
            </a:r>
          </a:p>
        </p:txBody>
      </p:sp>
      <p:sp>
        <p:nvSpPr>
          <p:cNvPr id="26" name="文本框 25"/>
          <p:cNvSpPr txBox="1"/>
          <p:nvPr/>
        </p:nvSpPr>
        <p:spPr>
          <a:xfrm>
            <a:off x="4903727" y="4289412"/>
            <a:ext cx="3841517" cy="437515"/>
          </a:xfrm>
          <a:prstGeom prst="rect">
            <a:avLst/>
          </a:prstGeom>
          <a:noFill/>
        </p:spPr>
        <p:txBody>
          <a:bodyPr wrap="square" rtlCol="0">
            <a:spAutoFit/>
          </a:bodyPr>
          <a:lstStyle/>
          <a:p>
            <a:pPr algn="just">
              <a:lnSpc>
                <a:spcPct val="150000"/>
              </a:lnSpc>
            </a:pPr>
            <a:r>
              <a:rPr lang="zh-CN" altLang="en-US" sz="1500" dirty="0">
                <a:latin typeface="Times New Roman" panose="02020603050405020304" charset="0"/>
                <a:ea typeface="宋体" panose="02010600030101010101" pitchFamily="2" charset="-122"/>
                <a:cs typeface="Times New Roman" panose="02020603050405020304" charset="0"/>
              </a:rPr>
              <a:t>孤立的</a:t>
            </a:r>
            <a:r>
              <a:rPr lang="en-US" altLang="zh-CN" sz="1500" dirty="0">
                <a:latin typeface="Times New Roman" panose="02020603050405020304" charset="0"/>
                <a:ea typeface="宋体" panose="02010600030101010101" pitchFamily="2" charset="-122"/>
                <a:cs typeface="Times New Roman" panose="02020603050405020304" charset="0"/>
              </a:rPr>
              <a:t>Pt</a:t>
            </a:r>
            <a:r>
              <a:rPr lang="zh-CN" altLang="en-US" sz="1500" dirty="0">
                <a:latin typeface="Times New Roman" panose="02020603050405020304" charset="0"/>
                <a:ea typeface="宋体" panose="02010600030101010101" pitchFamily="2" charset="-122"/>
                <a:cs typeface="Times New Roman" panose="02020603050405020304" charset="0"/>
              </a:rPr>
              <a:t>原子使得</a:t>
            </a:r>
            <a:r>
              <a:rPr lang="en-US" altLang="zh-CN" sz="1500" dirty="0">
                <a:latin typeface="Times New Roman" panose="02020603050405020304" charset="0"/>
                <a:ea typeface="宋体" panose="02010600030101010101" pitchFamily="2" charset="-122"/>
                <a:cs typeface="Times New Roman" panose="02020603050405020304" charset="0"/>
              </a:rPr>
              <a:t>CO</a:t>
            </a:r>
            <a:r>
              <a:rPr lang="zh-CN" altLang="en-US" sz="1500" dirty="0">
                <a:latin typeface="Times New Roman" panose="02020603050405020304" charset="0"/>
                <a:ea typeface="宋体" panose="02010600030101010101" pitchFamily="2" charset="-122"/>
                <a:cs typeface="Times New Roman" panose="02020603050405020304" charset="0"/>
              </a:rPr>
              <a:t>分子之间无相互作用</a:t>
            </a:r>
          </a:p>
        </p:txBody>
      </p:sp>
      <p:sp>
        <p:nvSpPr>
          <p:cNvPr id="2" name="文本框 1">
            <a:extLst>
              <a:ext uri="{FF2B5EF4-FFF2-40B4-BE49-F238E27FC236}">
                <a16:creationId xmlns:a16="http://schemas.microsoft.com/office/drawing/2014/main" id="{817738AB-0137-469C-9C4B-0E8CA2BEF967}"/>
              </a:ext>
            </a:extLst>
          </p:cNvPr>
          <p:cNvSpPr txBox="1"/>
          <p:nvPr/>
        </p:nvSpPr>
        <p:spPr>
          <a:xfrm>
            <a:off x="3950837" y="4920855"/>
            <a:ext cx="5747298" cy="400110"/>
          </a:xfrm>
          <a:prstGeom prst="rect">
            <a:avLst/>
          </a:prstGeom>
          <a:noFill/>
        </p:spPr>
        <p:txBody>
          <a:bodyPr wrap="square" rtlCol="0">
            <a:spAutoFit/>
          </a:bodyPr>
          <a:lstStyle/>
          <a:p>
            <a:r>
              <a:rPr lang="en-US" altLang="zh-CN" sz="1000" dirty="0">
                <a:latin typeface="Times New Roman" panose="02020603050405020304" charset="0"/>
                <a:cs typeface="Times New Roman" panose="02020603050405020304" charset="0"/>
              </a:rPr>
              <a:t>B. </a:t>
            </a:r>
            <a:r>
              <a:rPr lang="en-US" altLang="zh-CN" sz="1000" dirty="0" err="1">
                <a:latin typeface="Times New Roman" panose="02020603050405020304" charset="0"/>
                <a:cs typeface="Times New Roman" panose="02020603050405020304" charset="0"/>
              </a:rPr>
              <a:t>Qiao</a:t>
            </a:r>
            <a:r>
              <a:rPr lang="en-US" altLang="zh-CN" sz="1000" i="1" dirty="0">
                <a:latin typeface="Times New Roman" panose="02020603050405020304" charset="0"/>
                <a:cs typeface="Times New Roman" panose="02020603050405020304" charset="0"/>
              </a:rPr>
              <a:t> et al.</a:t>
            </a:r>
            <a:r>
              <a:rPr lang="en-US" altLang="zh-CN" sz="1000" dirty="0">
                <a:latin typeface="Times New Roman" panose="02020603050405020304" charset="0"/>
                <a:cs typeface="Times New Roman" panose="02020603050405020304" charset="0"/>
              </a:rPr>
              <a:t>, Single-atom catalysis of CO oxidation using Pt1/</a:t>
            </a:r>
            <a:r>
              <a:rPr lang="en-US" altLang="zh-CN" sz="1000" dirty="0" err="1">
                <a:latin typeface="Times New Roman" panose="02020603050405020304" charset="0"/>
                <a:cs typeface="Times New Roman" panose="02020603050405020304" charset="0"/>
              </a:rPr>
              <a:t>FeOx</a:t>
            </a:r>
            <a:r>
              <a:rPr lang="en-US" altLang="zh-CN" sz="1000" dirty="0">
                <a:latin typeface="Times New Roman" panose="02020603050405020304" charset="0"/>
                <a:cs typeface="Times New Roman" panose="02020603050405020304" charset="0"/>
              </a:rPr>
              <a:t>. </a:t>
            </a:r>
            <a:r>
              <a:rPr lang="en-US" altLang="zh-CN" sz="1000" i="1" dirty="0">
                <a:latin typeface="Times New Roman" panose="02020603050405020304" charset="0"/>
                <a:cs typeface="Times New Roman" panose="02020603050405020304" charset="0"/>
              </a:rPr>
              <a:t>Nat Chem</a:t>
            </a:r>
            <a:r>
              <a:rPr lang="en-US" altLang="zh-CN" sz="1000" dirty="0">
                <a:latin typeface="Times New Roman" panose="02020603050405020304" charset="0"/>
                <a:cs typeface="Times New Roman" panose="02020603050405020304" charset="0"/>
              </a:rPr>
              <a:t> </a:t>
            </a:r>
            <a:r>
              <a:rPr lang="en-US" altLang="zh-CN" sz="1000" b="1" dirty="0">
                <a:latin typeface="Times New Roman" panose="02020603050405020304" charset="0"/>
                <a:cs typeface="Times New Roman" panose="02020603050405020304" charset="0"/>
              </a:rPr>
              <a:t>3</a:t>
            </a:r>
            <a:r>
              <a:rPr lang="en-US" altLang="zh-CN" sz="1000" dirty="0">
                <a:latin typeface="Times New Roman" panose="02020603050405020304" charset="0"/>
                <a:cs typeface="Times New Roman" panose="02020603050405020304" charset="0"/>
              </a:rPr>
              <a:t>, 634-641 (2011).</a:t>
            </a:r>
          </a:p>
          <a:p>
            <a:endParaRPr lang="zh-CN" altLang="en-US" sz="1000" b="1" dirty="0">
              <a:latin typeface="Times New Roman" panose="02020603050405020304" charset="0"/>
              <a:cs typeface="Times New Roman" panose="0202060305040502030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7F07E290-0CA9-4DF6-8EFF-2C791704D4AF}"/>
              </a:ext>
            </a:extLst>
          </p:cNvPr>
          <p:cNvGrpSpPr/>
          <p:nvPr/>
        </p:nvGrpSpPr>
        <p:grpSpPr>
          <a:xfrm>
            <a:off x="467543" y="416029"/>
            <a:ext cx="4534853" cy="4736158"/>
            <a:chOff x="4531457" y="398579"/>
            <a:chExt cx="4534853" cy="4736158"/>
          </a:xfrm>
        </p:grpSpPr>
        <p:grpSp>
          <p:nvGrpSpPr>
            <p:cNvPr id="4" name="组合 3">
              <a:extLst>
                <a:ext uri="{FF2B5EF4-FFF2-40B4-BE49-F238E27FC236}">
                  <a16:creationId xmlns:a16="http://schemas.microsoft.com/office/drawing/2014/main" id="{CE6A7CAD-AF83-4385-A242-53FC8EBB7860}"/>
                </a:ext>
              </a:extLst>
            </p:cNvPr>
            <p:cNvGrpSpPr/>
            <p:nvPr/>
          </p:nvGrpSpPr>
          <p:grpSpPr>
            <a:xfrm>
              <a:off x="4747198" y="398579"/>
              <a:ext cx="4103370" cy="4145748"/>
              <a:chOff x="6095999" y="206518"/>
              <a:chExt cx="5931205" cy="5981868"/>
            </a:xfrm>
          </p:grpSpPr>
          <p:pic>
            <p:nvPicPr>
              <p:cNvPr id="5" name="图片 4">
                <a:extLst>
                  <a:ext uri="{FF2B5EF4-FFF2-40B4-BE49-F238E27FC236}">
                    <a16:creationId xmlns:a16="http://schemas.microsoft.com/office/drawing/2014/main" id="{78D4DFDF-F550-41F1-9D48-24CDD991D44A}"/>
                  </a:ext>
                </a:extLst>
              </p:cNvPr>
              <p:cNvPicPr>
                <a:picLocks noChangeAspect="1"/>
              </p:cNvPicPr>
              <p:nvPr/>
            </p:nvPicPr>
            <p:blipFill>
              <a:blip r:embed="rId3"/>
              <a:stretch>
                <a:fillRect/>
              </a:stretch>
            </p:blipFill>
            <p:spPr>
              <a:xfrm>
                <a:off x="6095999" y="3248185"/>
                <a:ext cx="5931205" cy="2940201"/>
              </a:xfrm>
              <a:prstGeom prst="rect">
                <a:avLst/>
              </a:prstGeom>
            </p:spPr>
          </p:pic>
          <p:pic>
            <p:nvPicPr>
              <p:cNvPr id="6" name="图片 5">
                <a:extLst>
                  <a:ext uri="{FF2B5EF4-FFF2-40B4-BE49-F238E27FC236}">
                    <a16:creationId xmlns:a16="http://schemas.microsoft.com/office/drawing/2014/main" id="{EE7AB922-ECD7-464C-908B-7A315FCEFD2E}"/>
                  </a:ext>
                </a:extLst>
              </p:cNvPr>
              <p:cNvPicPr>
                <a:picLocks noChangeAspect="1"/>
              </p:cNvPicPr>
              <p:nvPr/>
            </p:nvPicPr>
            <p:blipFill>
              <a:blip r:embed="rId4"/>
              <a:stretch>
                <a:fillRect/>
              </a:stretch>
            </p:blipFill>
            <p:spPr>
              <a:xfrm>
                <a:off x="6095999" y="358674"/>
                <a:ext cx="2886224" cy="2787793"/>
              </a:xfrm>
              <a:prstGeom prst="rect">
                <a:avLst/>
              </a:prstGeom>
            </p:spPr>
          </p:pic>
          <p:pic>
            <p:nvPicPr>
              <p:cNvPr id="7" name="图片 6">
                <a:extLst>
                  <a:ext uri="{FF2B5EF4-FFF2-40B4-BE49-F238E27FC236}">
                    <a16:creationId xmlns:a16="http://schemas.microsoft.com/office/drawing/2014/main" id="{BBE3B04D-902A-4BF1-96C6-C9C4709FEFFD}"/>
                  </a:ext>
                </a:extLst>
              </p:cNvPr>
              <p:cNvPicPr>
                <a:picLocks noChangeAspect="1"/>
              </p:cNvPicPr>
              <p:nvPr/>
            </p:nvPicPr>
            <p:blipFill>
              <a:blip r:embed="rId5"/>
              <a:stretch>
                <a:fillRect/>
              </a:stretch>
            </p:blipFill>
            <p:spPr>
              <a:xfrm>
                <a:off x="9061602" y="206518"/>
                <a:ext cx="2806845" cy="2838596"/>
              </a:xfrm>
              <a:prstGeom prst="rect">
                <a:avLst/>
              </a:prstGeom>
            </p:spPr>
          </p:pic>
          <p:sp>
            <p:nvSpPr>
              <p:cNvPr id="8" name="文本框 7">
                <a:extLst>
                  <a:ext uri="{FF2B5EF4-FFF2-40B4-BE49-F238E27FC236}">
                    <a16:creationId xmlns:a16="http://schemas.microsoft.com/office/drawing/2014/main" id="{AF5CCD40-F9BF-42E9-BAA6-6876D48CE84D}"/>
                  </a:ext>
                </a:extLst>
              </p:cNvPr>
              <p:cNvSpPr txBox="1"/>
              <p:nvPr/>
            </p:nvSpPr>
            <p:spPr>
              <a:xfrm>
                <a:off x="8514081" y="2603649"/>
                <a:ext cx="429558" cy="531417"/>
              </a:xfrm>
              <a:prstGeom prst="rect">
                <a:avLst/>
              </a:prstGeom>
              <a:noFill/>
            </p:spPr>
            <p:txBody>
              <a:bodyPr wrap="none" rtlCol="0">
                <a:spAutoFit/>
              </a:bodyPr>
              <a:lstStyle/>
              <a:p>
                <a:r>
                  <a:rPr lang="en-US" altLang="zh-CN" sz="1800" b="1" dirty="0">
                    <a:latin typeface="Times New Roman" panose="02020603050405020304" charset="0"/>
                    <a:cs typeface="Times New Roman" panose="02020603050405020304" charset="0"/>
                  </a:rPr>
                  <a:t>a</a:t>
                </a:r>
                <a:endParaRPr lang="zh-CN" altLang="en-US" sz="1800" b="1" dirty="0">
                  <a:latin typeface="Times New Roman" panose="02020603050405020304" charset="0"/>
                  <a:cs typeface="Times New Roman" panose="02020603050405020304" charset="0"/>
                </a:endParaRPr>
              </a:p>
            </p:txBody>
          </p:sp>
          <p:sp>
            <p:nvSpPr>
              <p:cNvPr id="9" name="文本框 8">
                <a:extLst>
                  <a:ext uri="{FF2B5EF4-FFF2-40B4-BE49-F238E27FC236}">
                    <a16:creationId xmlns:a16="http://schemas.microsoft.com/office/drawing/2014/main" id="{6E3C8E6A-B76C-4BE4-8C79-D395BAD4358A}"/>
                  </a:ext>
                </a:extLst>
              </p:cNvPr>
              <p:cNvSpPr txBox="1"/>
              <p:nvPr/>
            </p:nvSpPr>
            <p:spPr>
              <a:xfrm>
                <a:off x="11510970" y="2603649"/>
                <a:ext cx="447915" cy="531417"/>
              </a:xfrm>
              <a:prstGeom prst="rect">
                <a:avLst/>
              </a:prstGeom>
              <a:noFill/>
            </p:spPr>
            <p:txBody>
              <a:bodyPr wrap="none" rtlCol="0">
                <a:spAutoFit/>
              </a:bodyPr>
              <a:lstStyle/>
              <a:p>
                <a:r>
                  <a:rPr lang="en-US" altLang="zh-CN" sz="1800" b="1" dirty="0">
                    <a:latin typeface="Times New Roman" panose="02020603050405020304" charset="0"/>
                    <a:cs typeface="Times New Roman" panose="02020603050405020304" charset="0"/>
                  </a:rPr>
                  <a:t>b</a:t>
                </a:r>
                <a:endParaRPr lang="zh-CN" altLang="en-US" sz="1800" b="1" dirty="0">
                  <a:latin typeface="Times New Roman" panose="02020603050405020304" charset="0"/>
                  <a:cs typeface="Times New Roman" panose="02020603050405020304" charset="0"/>
                </a:endParaRPr>
              </a:p>
            </p:txBody>
          </p:sp>
          <p:sp>
            <p:nvSpPr>
              <p:cNvPr id="10" name="文本框 9">
                <a:extLst>
                  <a:ext uri="{FF2B5EF4-FFF2-40B4-BE49-F238E27FC236}">
                    <a16:creationId xmlns:a16="http://schemas.microsoft.com/office/drawing/2014/main" id="{AF045317-12FD-4C6B-A8FF-3BC393415837}"/>
                  </a:ext>
                </a:extLst>
              </p:cNvPr>
              <p:cNvSpPr txBox="1"/>
              <p:nvPr/>
            </p:nvSpPr>
            <p:spPr>
              <a:xfrm>
                <a:off x="8563648" y="5543851"/>
                <a:ext cx="411201" cy="531417"/>
              </a:xfrm>
              <a:prstGeom prst="rect">
                <a:avLst/>
              </a:prstGeom>
              <a:noFill/>
            </p:spPr>
            <p:txBody>
              <a:bodyPr wrap="none" rtlCol="0">
                <a:spAutoFit/>
              </a:bodyPr>
              <a:lstStyle/>
              <a:p>
                <a:r>
                  <a:rPr lang="en-US" altLang="zh-CN" sz="1800" b="1" dirty="0">
                    <a:latin typeface="Times New Roman" panose="02020603050405020304" charset="0"/>
                    <a:cs typeface="Times New Roman" panose="02020603050405020304" charset="0"/>
                  </a:rPr>
                  <a:t>c</a:t>
                </a:r>
                <a:endParaRPr lang="zh-CN" altLang="en-US" sz="1800" b="1" dirty="0">
                  <a:latin typeface="Times New Roman" panose="02020603050405020304" charset="0"/>
                  <a:cs typeface="Times New Roman" panose="02020603050405020304" charset="0"/>
                </a:endParaRPr>
              </a:p>
            </p:txBody>
          </p:sp>
          <p:sp>
            <p:nvSpPr>
              <p:cNvPr id="11" name="文本框 10">
                <a:extLst>
                  <a:ext uri="{FF2B5EF4-FFF2-40B4-BE49-F238E27FC236}">
                    <a16:creationId xmlns:a16="http://schemas.microsoft.com/office/drawing/2014/main" id="{FCE229B8-1E86-48F0-B870-101290F37277}"/>
                  </a:ext>
                </a:extLst>
              </p:cNvPr>
              <p:cNvSpPr txBox="1"/>
              <p:nvPr/>
            </p:nvSpPr>
            <p:spPr>
              <a:xfrm>
                <a:off x="11519374" y="5543851"/>
                <a:ext cx="447915" cy="531417"/>
              </a:xfrm>
              <a:prstGeom prst="rect">
                <a:avLst/>
              </a:prstGeom>
              <a:noFill/>
            </p:spPr>
            <p:txBody>
              <a:bodyPr wrap="none" rtlCol="0">
                <a:spAutoFit/>
              </a:bodyPr>
              <a:lstStyle/>
              <a:p>
                <a:r>
                  <a:rPr lang="en-US" altLang="zh-CN" sz="1800" b="1" dirty="0">
                    <a:solidFill>
                      <a:schemeClr val="bg1"/>
                    </a:solidFill>
                    <a:latin typeface="Times New Roman" panose="02020603050405020304" charset="0"/>
                    <a:cs typeface="Times New Roman" panose="02020603050405020304" charset="0"/>
                  </a:rPr>
                  <a:t>d</a:t>
                </a:r>
                <a:endParaRPr lang="zh-CN" altLang="en-US" sz="1800" b="1" dirty="0">
                  <a:solidFill>
                    <a:schemeClr val="bg1"/>
                  </a:solidFill>
                  <a:latin typeface="Times New Roman" panose="02020603050405020304" charset="0"/>
                  <a:cs typeface="Times New Roman" panose="02020603050405020304" charset="0"/>
                </a:endParaRPr>
              </a:p>
            </p:txBody>
          </p:sp>
        </p:grpSp>
        <p:sp>
          <p:nvSpPr>
            <p:cNvPr id="12" name="文本框 11">
              <a:extLst>
                <a:ext uri="{FF2B5EF4-FFF2-40B4-BE49-F238E27FC236}">
                  <a16:creationId xmlns:a16="http://schemas.microsoft.com/office/drawing/2014/main" id="{B2191FFD-AE21-4FA4-99B5-DB19C54019D8}"/>
                </a:ext>
              </a:extLst>
            </p:cNvPr>
            <p:cNvSpPr txBox="1"/>
            <p:nvPr/>
          </p:nvSpPr>
          <p:spPr>
            <a:xfrm>
              <a:off x="4531457" y="4489577"/>
              <a:ext cx="4534853" cy="645160"/>
            </a:xfrm>
            <a:prstGeom prst="rect">
              <a:avLst/>
            </a:prstGeom>
            <a:noFill/>
          </p:spPr>
          <p:txBody>
            <a:bodyPr wrap="square" rtlCol="0">
              <a:spAutoFit/>
            </a:bodyPr>
            <a:lstStyle/>
            <a:p>
              <a:pPr algn="ctr">
                <a:lnSpc>
                  <a:spcPct val="150000"/>
                </a:lnSpc>
              </a:pPr>
              <a:r>
                <a:rPr lang="en-US" altLang="zh-CN" sz="1200" dirty="0">
                  <a:latin typeface="Times New Roman" panose="02020603050405020304" charset="0"/>
                  <a:ea typeface="宋体" panose="02010600030101010101" pitchFamily="2" charset="-122"/>
                  <a:cs typeface="Times New Roman" panose="02020603050405020304" charset="0"/>
                </a:rPr>
                <a:t>CO</a:t>
              </a:r>
              <a:r>
                <a:rPr lang="zh-CN" altLang="en-US" sz="1200" dirty="0">
                  <a:latin typeface="Times New Roman" panose="02020603050405020304" charset="0"/>
                  <a:ea typeface="宋体" panose="02010600030101010101" pitchFamily="2" charset="-122"/>
                  <a:cs typeface="Times New Roman" panose="02020603050405020304" charset="0"/>
                </a:rPr>
                <a:t>氧化反应前（</a:t>
              </a:r>
              <a:r>
                <a:rPr lang="en-US" altLang="zh-CN" sz="1200" dirty="0" err="1">
                  <a:latin typeface="Times New Roman" panose="02020603050405020304" charset="0"/>
                  <a:ea typeface="宋体" panose="02010600030101010101" pitchFamily="2" charset="-122"/>
                  <a:cs typeface="Times New Roman" panose="02020603050405020304" charset="0"/>
                </a:rPr>
                <a:t>a,b</a:t>
              </a:r>
              <a:r>
                <a:rPr lang="zh-CN" altLang="en-US" sz="1200" dirty="0">
                  <a:latin typeface="Times New Roman" panose="02020603050405020304" charset="0"/>
                  <a:ea typeface="宋体" panose="02010600030101010101" pitchFamily="2" charset="-122"/>
                  <a:cs typeface="Times New Roman" panose="02020603050405020304" charset="0"/>
                </a:rPr>
                <a:t>）后（</a:t>
              </a:r>
              <a:r>
                <a:rPr lang="en-US" altLang="zh-CN" sz="1200" dirty="0" err="1">
                  <a:latin typeface="Times New Roman" panose="02020603050405020304" charset="0"/>
                  <a:ea typeface="宋体" panose="02010600030101010101" pitchFamily="2" charset="-122"/>
                  <a:cs typeface="Times New Roman" panose="02020603050405020304" charset="0"/>
                </a:rPr>
                <a:t>c,d</a:t>
              </a:r>
              <a:r>
                <a:rPr lang="zh-CN" altLang="en-US" sz="1200" dirty="0">
                  <a:latin typeface="Times New Roman" panose="02020603050405020304" charset="0"/>
                  <a:ea typeface="宋体" panose="02010600030101010101" pitchFamily="2" charset="-122"/>
                  <a:cs typeface="Times New Roman" panose="02020603050405020304" charset="0"/>
                </a:rPr>
                <a:t>）</a:t>
              </a:r>
              <a:r>
                <a:rPr lang="en-US" altLang="zh-CN" sz="1200" dirty="0">
                  <a:latin typeface="Times New Roman" panose="02020603050405020304" charset="0"/>
                  <a:ea typeface="宋体" panose="02010600030101010101" pitchFamily="2" charset="-122"/>
                  <a:cs typeface="Times New Roman" panose="02020603050405020304" charset="0"/>
                </a:rPr>
                <a:t>Sample A</a:t>
              </a:r>
              <a:r>
                <a:rPr lang="zh-CN" altLang="en-US" sz="1200" dirty="0">
                  <a:latin typeface="Times New Roman" panose="02020603050405020304" charset="0"/>
                  <a:ea typeface="宋体" panose="02010600030101010101" pitchFamily="2" charset="-122"/>
                  <a:cs typeface="Times New Roman" panose="02020603050405020304" charset="0"/>
                </a:rPr>
                <a:t>的</a:t>
              </a:r>
              <a:r>
                <a:rPr lang="en-US" altLang="zh-CN" sz="1200" dirty="0">
                  <a:latin typeface="Times New Roman" panose="02020603050405020304" charset="0"/>
                  <a:ea typeface="宋体" panose="02010600030101010101" pitchFamily="2" charset="-122"/>
                  <a:cs typeface="Times New Roman" panose="02020603050405020304" charset="0"/>
                </a:rPr>
                <a:t>HAADF</a:t>
              </a:r>
              <a:r>
                <a:rPr lang="zh-CN" altLang="en-US" sz="1200" dirty="0">
                  <a:latin typeface="Times New Roman" panose="02020603050405020304" charset="0"/>
                  <a:ea typeface="宋体" panose="02010600030101010101" pitchFamily="2" charset="-122"/>
                  <a:cs typeface="Times New Roman" panose="02020603050405020304" charset="0"/>
                </a:rPr>
                <a:t>照片</a:t>
              </a:r>
            </a:p>
            <a:p>
              <a:pPr algn="ctr">
                <a:lnSpc>
                  <a:spcPct val="150000"/>
                </a:lnSpc>
              </a:pPr>
              <a:endParaRPr lang="zh-CN" altLang="en-US" sz="1200" dirty="0">
                <a:latin typeface="Times New Roman" panose="02020603050405020304" charset="0"/>
                <a:ea typeface="宋体" panose="02010600030101010101" pitchFamily="2" charset="-122"/>
                <a:cs typeface="Times New Roman" panose="02020603050405020304" charset="0"/>
              </a:endParaRPr>
            </a:p>
          </p:txBody>
        </p:sp>
      </p:grpSp>
      <p:sp>
        <p:nvSpPr>
          <p:cNvPr id="15" name="文本框 14">
            <a:extLst>
              <a:ext uri="{FF2B5EF4-FFF2-40B4-BE49-F238E27FC236}">
                <a16:creationId xmlns:a16="http://schemas.microsoft.com/office/drawing/2014/main" id="{80A0B63D-FD86-4495-8434-702BEAA6BE3A}"/>
              </a:ext>
            </a:extLst>
          </p:cNvPr>
          <p:cNvSpPr txBox="1"/>
          <p:nvPr/>
        </p:nvSpPr>
        <p:spPr>
          <a:xfrm>
            <a:off x="4908321" y="1853403"/>
            <a:ext cx="4248472" cy="1200329"/>
          </a:xfrm>
          <a:prstGeom prst="rect">
            <a:avLst/>
          </a:prstGeom>
          <a:noFill/>
        </p:spPr>
        <p:txBody>
          <a:bodyPr wrap="square" rtlCol="0">
            <a:spAutoFit/>
          </a:bodyPr>
          <a:lstStyle/>
          <a:p>
            <a:r>
              <a:rPr lang="zh-CN" altLang="en-US" sz="1800" baseline="0" dirty="0">
                <a:latin typeface="Times New Roman" panose="02020603050405020304" charset="0"/>
                <a:ea typeface="宋体" panose="02010600030101010101" pitchFamily="2" charset="-122"/>
                <a:cs typeface="Times New Roman" panose="02020603050405020304" charset="0"/>
              </a:rPr>
              <a:t>使用过的</a:t>
            </a:r>
            <a:r>
              <a:rPr lang="en-US" altLang="zh-CN" sz="1800" baseline="0" dirty="0">
                <a:latin typeface="Times New Roman" panose="02020603050405020304" charset="0"/>
                <a:ea typeface="宋体" panose="02010600030101010101" pitchFamily="2" charset="-122"/>
                <a:cs typeface="Times New Roman" panose="02020603050405020304" charset="0"/>
              </a:rPr>
              <a:t>Sample A</a:t>
            </a:r>
            <a:r>
              <a:rPr lang="zh-CN" altLang="en-US" sz="1800" baseline="0" dirty="0">
                <a:latin typeface="Times New Roman" panose="02020603050405020304" charset="0"/>
                <a:ea typeface="宋体" panose="02010600030101010101" pitchFamily="2" charset="-122"/>
                <a:cs typeface="Times New Roman" panose="02020603050405020304" charset="0"/>
              </a:rPr>
              <a:t>（下）中的</a:t>
            </a:r>
            <a:r>
              <a:rPr lang="en-US" altLang="zh-CN" sz="1800" baseline="0" dirty="0">
                <a:latin typeface="Times New Roman" panose="02020603050405020304" charset="0"/>
                <a:ea typeface="宋体" panose="02010600030101010101" pitchFamily="2" charset="-122"/>
                <a:cs typeface="Times New Roman" panose="02020603050405020304" charset="0"/>
              </a:rPr>
              <a:t>Pt</a:t>
            </a:r>
            <a:r>
              <a:rPr lang="zh-CN" altLang="en-US" sz="1800" baseline="0" dirty="0">
                <a:latin typeface="Times New Roman" panose="02020603050405020304" charset="0"/>
                <a:ea typeface="宋体" panose="02010600030101010101" pitchFamily="2" charset="-122"/>
                <a:cs typeface="Times New Roman" panose="02020603050405020304" charset="0"/>
              </a:rPr>
              <a:t>原子依然为孤立的，这也是一个直接证据证明单原子催化剂</a:t>
            </a:r>
            <a:r>
              <a:rPr lang="en-US" altLang="zh-CN" sz="1800" dirty="0">
                <a:latin typeface="Times New Roman" panose="02020603050405020304" charset="0"/>
                <a:ea typeface="宋体" panose="02010600030101010101" pitchFamily="2" charset="-122"/>
                <a:cs typeface="Times New Roman" panose="02020603050405020304" charset="0"/>
              </a:rPr>
              <a:t>Pt/</a:t>
            </a:r>
            <a:r>
              <a:rPr lang="en-US" altLang="zh-CN" sz="1800" dirty="0" err="1">
                <a:latin typeface="Times New Roman" panose="02020603050405020304" charset="0"/>
                <a:ea typeface="宋体" panose="02010600030101010101" pitchFamily="2" charset="-122"/>
                <a:cs typeface="Times New Roman" panose="02020603050405020304" charset="0"/>
              </a:rPr>
              <a:t>FeO</a:t>
            </a:r>
            <a:r>
              <a:rPr lang="en-US" altLang="zh-CN" sz="1800" baseline="-25000" dirty="0" err="1">
                <a:latin typeface="Times New Roman" panose="02020603050405020304" charset="0"/>
                <a:ea typeface="宋体" panose="02010600030101010101" pitchFamily="2" charset="-122"/>
                <a:cs typeface="Times New Roman" panose="02020603050405020304" charset="0"/>
              </a:rPr>
              <a:t>x</a:t>
            </a:r>
            <a:r>
              <a:rPr lang="zh-CN" altLang="en-US" sz="1800" baseline="0" dirty="0">
                <a:latin typeface="Times New Roman" panose="02020603050405020304" charset="0"/>
                <a:ea typeface="宋体" panose="02010600030101010101" pitchFamily="2" charset="-122"/>
                <a:cs typeface="Times New Roman" panose="02020603050405020304" charset="0"/>
              </a:rPr>
              <a:t>不会在</a:t>
            </a:r>
            <a:r>
              <a:rPr lang="en-US" altLang="zh-CN" sz="1800" baseline="0" dirty="0">
                <a:latin typeface="Times New Roman" panose="02020603050405020304" charset="0"/>
                <a:ea typeface="宋体" panose="02010600030101010101" pitchFamily="2" charset="-122"/>
                <a:cs typeface="Times New Roman" panose="02020603050405020304" charset="0"/>
              </a:rPr>
              <a:t>CO</a:t>
            </a:r>
            <a:r>
              <a:rPr lang="zh-CN" altLang="en-US" sz="1800" baseline="0" dirty="0">
                <a:latin typeface="Times New Roman" panose="02020603050405020304" charset="0"/>
                <a:ea typeface="宋体" panose="02010600030101010101" pitchFamily="2" charset="-122"/>
                <a:cs typeface="Times New Roman" panose="02020603050405020304" charset="0"/>
              </a:rPr>
              <a:t>氧化反应中发生聚集，性质稳定。</a:t>
            </a:r>
            <a:endParaRPr lang="en-US" altLang="zh-CN" sz="1800" baseline="0" dirty="0">
              <a:latin typeface="Times New Roman" panose="02020603050405020304" charset="0"/>
              <a:ea typeface="宋体" panose="02010600030101010101" pitchFamily="2" charset="-122"/>
              <a:cs typeface="Times New Roman" panose="02020603050405020304" charset="0"/>
            </a:endParaRPr>
          </a:p>
        </p:txBody>
      </p:sp>
    </p:spTree>
    <p:extLst>
      <p:ext uri="{BB962C8B-B14F-4D97-AF65-F5344CB8AC3E}">
        <p14:creationId xmlns:p14="http://schemas.microsoft.com/office/powerpoint/2010/main" val="3127207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EE1713-1379-4CCA-8418-7B66130A21E1}"/>
              </a:ext>
            </a:extLst>
          </p:cNvPr>
          <p:cNvSpPr>
            <a:spLocks noGrp="1"/>
          </p:cNvSpPr>
          <p:nvPr>
            <p:ph type="title"/>
          </p:nvPr>
        </p:nvSpPr>
        <p:spPr/>
        <p:txBody>
          <a:bodyPr/>
          <a:lstStyle/>
          <a:p>
            <a:pPr algn="l"/>
            <a:r>
              <a:rPr lang="zh-CN" altLang="en-US" dirty="0"/>
              <a:t>总结</a:t>
            </a:r>
          </a:p>
        </p:txBody>
      </p:sp>
      <p:sp>
        <p:nvSpPr>
          <p:cNvPr id="3" name="内容占位符 2">
            <a:extLst>
              <a:ext uri="{FF2B5EF4-FFF2-40B4-BE49-F238E27FC236}">
                <a16:creationId xmlns:a16="http://schemas.microsoft.com/office/drawing/2014/main" id="{07316B4E-8C05-4AB1-BCC2-0BBDE8C6E12B}"/>
              </a:ext>
            </a:extLst>
          </p:cNvPr>
          <p:cNvSpPr>
            <a:spLocks noGrp="1"/>
          </p:cNvSpPr>
          <p:nvPr>
            <p:ph idx="1"/>
          </p:nvPr>
        </p:nvSpPr>
        <p:spPr>
          <a:xfrm>
            <a:off x="457200" y="1200150"/>
            <a:ext cx="8229600" cy="3736975"/>
          </a:xfrm>
        </p:spPr>
        <p:txBody>
          <a:bodyPr/>
          <a:lstStyle/>
          <a:p>
            <a:r>
              <a:rPr lang="zh-CN" altLang="en-US" sz="2000" dirty="0"/>
              <a:t>成功合成并表征了单原子的</a:t>
            </a:r>
            <a:r>
              <a:rPr lang="en-US" altLang="zh-CN" sz="2000" dirty="0">
                <a:latin typeface="Times New Roman" panose="02020603050405020304" charset="0"/>
                <a:ea typeface="宋体" panose="02010600030101010101" pitchFamily="2" charset="-122"/>
                <a:cs typeface="Times New Roman" panose="02020603050405020304" charset="0"/>
              </a:rPr>
              <a:t>Pt/</a:t>
            </a:r>
            <a:r>
              <a:rPr lang="en-US" altLang="zh-CN" sz="2000" dirty="0" err="1">
                <a:latin typeface="Times New Roman" panose="02020603050405020304" charset="0"/>
                <a:ea typeface="宋体" panose="02010600030101010101" pitchFamily="2" charset="-122"/>
                <a:cs typeface="Times New Roman" panose="02020603050405020304" charset="0"/>
              </a:rPr>
              <a:t>FeO</a:t>
            </a:r>
            <a:r>
              <a:rPr lang="en-US" altLang="zh-CN" sz="2000" baseline="-25000" dirty="0" err="1">
                <a:latin typeface="Times New Roman" panose="02020603050405020304" charset="0"/>
                <a:ea typeface="宋体" panose="02010600030101010101" pitchFamily="2" charset="-122"/>
                <a:cs typeface="Times New Roman" panose="02020603050405020304" charset="0"/>
              </a:rPr>
              <a:t>x</a:t>
            </a:r>
            <a:r>
              <a:rPr lang="zh-CN" altLang="en-US" sz="2000" dirty="0"/>
              <a:t>催化剂</a:t>
            </a:r>
            <a:endParaRPr lang="en-US" altLang="zh-CN" sz="2000" dirty="0"/>
          </a:p>
          <a:p>
            <a:r>
              <a:rPr lang="zh-CN" altLang="en-US" sz="2000" dirty="0"/>
              <a:t>得到了单原子催化剂的高活性与高选择性</a:t>
            </a:r>
            <a:endParaRPr lang="en-US" altLang="zh-CN" sz="2000" dirty="0"/>
          </a:p>
          <a:p>
            <a:r>
              <a:rPr lang="zh-CN" altLang="en-US" sz="2000" dirty="0"/>
              <a:t>反应过程中单原子催化剂稳定性好，不聚集成团簇</a:t>
            </a:r>
            <a:endParaRPr lang="en-US" altLang="zh-CN" sz="2000" dirty="0"/>
          </a:p>
        </p:txBody>
      </p:sp>
    </p:spTree>
    <p:extLst>
      <p:ext uri="{BB962C8B-B14F-4D97-AF65-F5344CB8AC3E}">
        <p14:creationId xmlns:p14="http://schemas.microsoft.com/office/powerpoint/2010/main" val="3677941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水煤气催化反应</a:t>
            </a:r>
          </a:p>
        </p:txBody>
      </p:sp>
      <p:sp>
        <p:nvSpPr>
          <p:cNvPr id="3" name="内容占位符 2"/>
          <p:cNvSpPr>
            <a:spLocks noGrp="1"/>
          </p:cNvSpPr>
          <p:nvPr>
            <p:ph idx="1"/>
          </p:nvPr>
        </p:nvSpPr>
        <p:spPr/>
        <p:txBody>
          <a:bodyPr/>
          <a:lstStyle/>
          <a:p>
            <a:r>
              <a:rPr lang="zh-CN" altLang="zh-CN" sz="2000" dirty="0">
                <a:latin typeface="Times New Roman" panose="02020603050405020304" charset="0"/>
                <a:ea typeface="宋体" panose="02010600030101010101" pitchFamily="2" charset="-122"/>
                <a:cs typeface="Times New Roman" panose="02020603050405020304" charset="0"/>
              </a:rPr>
              <a:t>水煤气转换反应（</a:t>
            </a:r>
            <a:r>
              <a:rPr lang="en-US" altLang="zh-CN" sz="2000" dirty="0">
                <a:latin typeface="Times New Roman" panose="02020603050405020304" charset="0"/>
                <a:ea typeface="宋体" panose="02010600030101010101" pitchFamily="2" charset="-122"/>
                <a:cs typeface="Times New Roman" panose="02020603050405020304" charset="0"/>
              </a:rPr>
              <a:t>Water Gas Shift, WGS</a:t>
            </a:r>
            <a:r>
              <a:rPr lang="zh-CN"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CO + H</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en-US" altLang="zh-CN" sz="2000" dirty="0">
                <a:latin typeface="Times New Roman" panose="02020603050405020304" charset="0"/>
                <a:ea typeface="宋体" panose="02010600030101010101" pitchFamily="2" charset="-122"/>
                <a:cs typeface="Times New Roman" panose="02020603050405020304" charset="0"/>
              </a:rPr>
              <a:t>O </a:t>
            </a:r>
            <a:r>
              <a:rPr lang="zh-CN"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 CO</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en-US" altLang="zh-CN" sz="2000" dirty="0">
                <a:latin typeface="Times New Roman" panose="02020603050405020304" charset="0"/>
                <a:ea typeface="宋体" panose="02010600030101010101" pitchFamily="2" charset="-122"/>
                <a:cs typeface="Times New Roman" panose="02020603050405020304" charset="0"/>
              </a:rPr>
              <a:t> + H</a:t>
            </a:r>
            <a:r>
              <a:rPr lang="en-US" altLang="zh-CN" sz="2000" baseline="-25000" dirty="0">
                <a:latin typeface="Times New Roman" panose="02020603050405020304" charset="0"/>
                <a:ea typeface="宋体" panose="02010600030101010101" pitchFamily="2" charset="-122"/>
                <a:cs typeface="Times New Roman" panose="02020603050405020304" charset="0"/>
              </a:rPr>
              <a:t>2</a:t>
            </a:r>
            <a:r>
              <a:rPr lang="zh-CN" altLang="zh-CN" sz="2000" dirty="0">
                <a:latin typeface="Times New Roman" panose="02020603050405020304" charset="0"/>
                <a:ea typeface="宋体" panose="02010600030101010101" pitchFamily="2" charset="-122"/>
                <a:cs typeface="Times New Roman" panose="02020603050405020304" charset="0"/>
              </a:rPr>
              <a:t>，重要的制氢反应。</a:t>
            </a:r>
            <a:endParaRPr lang="en-US" altLang="zh-CN" sz="2000" dirty="0">
              <a:latin typeface="Times New Roman" panose="02020603050405020304" charset="0"/>
              <a:ea typeface="宋体" panose="02010600030101010101" pitchFamily="2" charset="-122"/>
              <a:cs typeface="Times New Roman" panose="02020603050405020304" charset="0"/>
            </a:endParaRPr>
          </a:p>
          <a:p>
            <a:r>
              <a:rPr lang="zh-CN" altLang="zh-CN" sz="2000" dirty="0">
                <a:latin typeface="Times New Roman" panose="02020603050405020304" charset="0"/>
                <a:ea typeface="宋体" panose="02010600030101010101" pitchFamily="2" charset="-122"/>
                <a:cs typeface="Times New Roman" panose="02020603050405020304" charset="0"/>
              </a:rPr>
              <a:t>基于铜组分的传统催化剂已经得到了广泛的应用，但是对冷凝水和空气很敏感，使用条件比较苛刻。</a:t>
            </a:r>
          </a:p>
          <a:p>
            <a:r>
              <a:rPr lang="zh-CN" altLang="en-US" sz="2000" dirty="0">
                <a:latin typeface="Times New Roman" panose="02020603050405020304" charset="0"/>
                <a:ea typeface="宋体" panose="02010600030101010101" pitchFamily="2" charset="-122"/>
                <a:cs typeface="Times New Roman" panose="02020603050405020304" charset="0"/>
              </a:rPr>
              <a:t>与可还原氧化物载体结合的</a:t>
            </a:r>
            <a:r>
              <a:rPr lang="en-US" altLang="zh-CN" sz="2000" dirty="0">
                <a:latin typeface="Times New Roman" panose="02020603050405020304" charset="0"/>
                <a:ea typeface="宋体" panose="02010600030101010101" pitchFamily="2" charset="-122"/>
                <a:cs typeface="Times New Roman" panose="02020603050405020304" charset="0"/>
              </a:rPr>
              <a:t>Pt</a:t>
            </a:r>
            <a:r>
              <a:rPr lang="zh-CN" altLang="en-US" sz="2000" dirty="0">
                <a:latin typeface="Times New Roman" panose="02020603050405020304" charset="0"/>
                <a:ea typeface="宋体" panose="02010600030101010101" pitchFamily="2" charset="-122"/>
                <a:cs typeface="Times New Roman" panose="02020603050405020304" charset="0"/>
              </a:rPr>
              <a:t>或</a:t>
            </a:r>
            <a:r>
              <a:rPr lang="en-US" altLang="zh-CN" sz="2000" dirty="0">
                <a:latin typeface="Times New Roman" panose="02020603050405020304" charset="0"/>
                <a:ea typeface="宋体" panose="02010600030101010101" pitchFamily="2" charset="-122"/>
                <a:cs typeface="Times New Roman" panose="02020603050405020304" charset="0"/>
              </a:rPr>
              <a:t>Au</a:t>
            </a:r>
            <a:r>
              <a:rPr lang="zh-CN" altLang="en-US" sz="2000" dirty="0">
                <a:latin typeface="Times New Roman" panose="02020603050405020304" charset="0"/>
                <a:ea typeface="宋体" panose="02010600030101010101" pitchFamily="2" charset="-122"/>
                <a:cs typeface="Times New Roman" panose="02020603050405020304" charset="0"/>
              </a:rPr>
              <a:t>基催化，杰出的催化性能，但是贵金属的稀缺限制了它们的工业应用，而且贵金属在传统负载型催化剂上的使用效率低下</a:t>
            </a:r>
          </a:p>
        </p:txBody>
      </p:sp>
      <p:sp>
        <p:nvSpPr>
          <p:cNvPr id="4" name="文本框 3">
            <a:extLst>
              <a:ext uri="{FF2B5EF4-FFF2-40B4-BE49-F238E27FC236}">
                <a16:creationId xmlns:a16="http://schemas.microsoft.com/office/drawing/2014/main" id="{533D8FD0-DB1F-44A9-BD9C-ECC518BE2005}"/>
              </a:ext>
            </a:extLst>
          </p:cNvPr>
          <p:cNvSpPr txBox="1"/>
          <p:nvPr/>
        </p:nvSpPr>
        <p:spPr>
          <a:xfrm>
            <a:off x="2663280" y="4897279"/>
            <a:ext cx="6480720" cy="246221"/>
          </a:xfrm>
          <a:prstGeom prst="rect">
            <a:avLst/>
          </a:prstGeom>
          <a:noFill/>
        </p:spPr>
        <p:txBody>
          <a:bodyPr wrap="square" rtlCol="0">
            <a:spAutoFit/>
          </a:bodyPr>
          <a:lstStyle/>
          <a:p>
            <a:r>
              <a:rPr lang="en-US" altLang="zh-CN" sz="1000" dirty="0">
                <a:latin typeface="Times New Roman" panose="02020603050405020304" pitchFamily="18" charset="0"/>
                <a:ea typeface="宋体" panose="02010600030101010101" pitchFamily="2" charset="-122"/>
                <a:cs typeface="Times New Roman" panose="02020603050405020304" pitchFamily="18" charset="0"/>
              </a:rPr>
              <a:t>J. Lin, A. Wang, B. </a:t>
            </a:r>
            <a:r>
              <a:rPr lang="en-US" altLang="zh-CN" sz="1000" dirty="0" err="1">
                <a:latin typeface="Times New Roman" panose="02020603050405020304" pitchFamily="18" charset="0"/>
                <a:ea typeface="宋体" panose="02010600030101010101" pitchFamily="2" charset="-122"/>
                <a:cs typeface="Times New Roman" panose="02020603050405020304" pitchFamily="18" charset="0"/>
              </a:rPr>
              <a:t>Qiao</a:t>
            </a:r>
            <a:r>
              <a:rPr lang="en-US" altLang="zh-CN" sz="1000" dirty="0">
                <a:latin typeface="Times New Roman" panose="02020603050405020304" pitchFamily="18" charset="0"/>
                <a:ea typeface="宋体" panose="02010600030101010101" pitchFamily="2" charset="-122"/>
                <a:cs typeface="Times New Roman" panose="02020603050405020304" pitchFamily="18" charset="0"/>
              </a:rPr>
              <a:t>, X. Liu, X. Yang, X. Wang, J. Liang, J. Li, J. Liu, T. Zhang, J. Am. Chem. Soc. 2013, 135, 15314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水煤气催化反应</a:t>
            </a:r>
          </a:p>
        </p:txBody>
      </p:sp>
      <p:sp>
        <p:nvSpPr>
          <p:cNvPr id="3" name="内容占位符 2"/>
          <p:cNvSpPr>
            <a:spLocks noGrp="1"/>
          </p:cNvSpPr>
          <p:nvPr>
            <p:ph idx="1"/>
          </p:nvPr>
        </p:nvSpPr>
        <p:spPr/>
        <p:txBody>
          <a:bodyPr/>
          <a:lstStyle/>
          <a:p>
            <a:r>
              <a:rPr lang="zh-CN" altLang="zh-CN" sz="2000" dirty="0">
                <a:latin typeface="Times New Roman" panose="02020603050405020304" charset="0"/>
                <a:ea typeface="宋体" panose="02010600030101010101" pitchFamily="2" charset="-122"/>
                <a:cs typeface="Times New Roman" panose="02020603050405020304" charset="0"/>
              </a:rPr>
              <a:t>单原子催化剂：</a:t>
            </a:r>
            <a:r>
              <a:rPr lang="en-US" altLang="zh-CN" sz="2000" dirty="0" err="1">
                <a:latin typeface="Times New Roman" panose="02020603050405020304" charset="0"/>
                <a:ea typeface="宋体" panose="02010600030101010101" pitchFamily="2" charset="-122"/>
                <a:cs typeface="Times New Roman" panose="02020603050405020304" charset="0"/>
              </a:rPr>
              <a:t>FeO</a:t>
            </a:r>
            <a:r>
              <a:rPr lang="en-US" altLang="zh-CN" sz="2000" baseline="-25000" dirty="0" err="1">
                <a:latin typeface="Times New Roman" panose="02020603050405020304" charset="0"/>
                <a:ea typeface="宋体" panose="02010600030101010101" pitchFamily="2" charset="-122"/>
                <a:cs typeface="Times New Roman" panose="02020603050405020304" charset="0"/>
              </a:rPr>
              <a:t>x</a:t>
            </a:r>
            <a:r>
              <a:rPr lang="zh-CN" altLang="zh-CN" sz="2000" dirty="0">
                <a:latin typeface="Times New Roman" panose="02020603050405020304" charset="0"/>
                <a:ea typeface="宋体" panose="02010600030101010101" pitchFamily="2" charset="-122"/>
                <a:cs typeface="Times New Roman" panose="02020603050405020304" charset="0"/>
              </a:rPr>
              <a:t>催化剂负载的</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zh-CN" altLang="zh-CN" sz="2000" dirty="0">
                <a:latin typeface="Times New Roman" panose="02020603050405020304" charset="0"/>
                <a:ea typeface="宋体" panose="02010600030101010101" pitchFamily="2" charset="-122"/>
                <a:cs typeface="Times New Roman" panose="02020603050405020304" charset="0"/>
              </a:rPr>
              <a:t>单原子</a:t>
            </a:r>
            <a:r>
              <a:rPr lang="en-US" altLang="zh-CN" sz="2000" dirty="0">
                <a:latin typeface="Times New Roman" panose="02020603050405020304" charset="0"/>
                <a:ea typeface="宋体" panose="02010600030101010101" pitchFamily="2" charset="-122"/>
                <a:cs typeface="Times New Roman" panose="02020603050405020304" charset="0"/>
              </a:rPr>
              <a:t>(Ir</a:t>
            </a:r>
            <a:r>
              <a:rPr lang="en-US" altLang="zh-CN" sz="2000" baseline="-25000" dirty="0">
                <a:latin typeface="Times New Roman" panose="02020603050405020304" charset="0"/>
                <a:ea typeface="宋体" panose="02010600030101010101" pitchFamily="2" charset="-122"/>
                <a:cs typeface="Times New Roman" panose="02020603050405020304" charset="0"/>
              </a:rPr>
              <a:t>1</a:t>
            </a:r>
            <a:r>
              <a:rPr lang="en-US"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err="1">
                <a:latin typeface="Times New Roman" panose="02020603050405020304" charset="0"/>
                <a:ea typeface="宋体" panose="02010600030101010101" pitchFamily="2" charset="-122"/>
                <a:cs typeface="Times New Roman" panose="02020603050405020304" charset="0"/>
              </a:rPr>
              <a:t>FeO</a:t>
            </a:r>
            <a:r>
              <a:rPr lang="en-US" altLang="zh-CN" sz="2000" baseline="-25000" dirty="0" err="1">
                <a:latin typeface="Times New Roman" panose="02020603050405020304" charset="0"/>
                <a:ea typeface="宋体" panose="02010600030101010101" pitchFamily="2" charset="-122"/>
                <a:cs typeface="Times New Roman" panose="02020603050405020304" charset="0"/>
              </a:rPr>
              <a:t>x</a:t>
            </a:r>
            <a:r>
              <a:rPr lang="en-US" altLang="zh-CN" sz="2000" dirty="0">
                <a:latin typeface="Times New Roman" panose="02020603050405020304" charset="0"/>
                <a:ea typeface="宋体" panose="02010600030101010101" pitchFamily="2" charset="-122"/>
                <a:cs typeface="Times New Roman" panose="02020603050405020304" charset="0"/>
              </a:rPr>
              <a:t>)</a:t>
            </a:r>
          </a:p>
          <a:p>
            <a:r>
              <a:rPr lang="zh-CN" altLang="zh-CN" sz="2000" dirty="0">
                <a:latin typeface="Times New Roman" panose="02020603050405020304" charset="0"/>
                <a:ea typeface="宋体" panose="02010600030101010101" pitchFamily="2" charset="-122"/>
                <a:cs typeface="Times New Roman" panose="02020603050405020304" charset="0"/>
              </a:rPr>
              <a:t>合成：共沉淀法，</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zh-CN" altLang="en-US" sz="2000" dirty="0">
                <a:latin typeface="Times New Roman" panose="02020603050405020304" charset="0"/>
                <a:ea typeface="宋体" panose="02010600030101010101" pitchFamily="2" charset="-122"/>
                <a:cs typeface="Times New Roman" panose="02020603050405020304" charset="0"/>
              </a:rPr>
              <a:t>负载</a:t>
            </a:r>
            <a:r>
              <a:rPr lang="zh-CN" altLang="zh-CN" sz="2000" dirty="0">
                <a:latin typeface="Times New Roman" panose="02020603050405020304" charset="0"/>
                <a:ea typeface="宋体" panose="02010600030101010101" pitchFamily="2" charset="-122"/>
                <a:cs typeface="Times New Roman" panose="02020603050405020304" charset="0"/>
              </a:rPr>
              <a:t>量为</a:t>
            </a:r>
            <a:r>
              <a:rPr lang="en-US" altLang="zh-CN" sz="2000" dirty="0">
                <a:latin typeface="Times New Roman" panose="02020603050405020304" charset="0"/>
                <a:ea typeface="宋体" panose="02010600030101010101" pitchFamily="2" charset="-122"/>
                <a:cs typeface="Times New Roman" panose="02020603050405020304" charset="0"/>
              </a:rPr>
              <a:t>0.01%</a:t>
            </a:r>
            <a:r>
              <a:rPr lang="zh-CN" altLang="zh-CN" sz="2000" dirty="0">
                <a:latin typeface="Times New Roman" panose="02020603050405020304" charset="0"/>
                <a:ea typeface="宋体" panose="02010600030101010101" pitchFamily="2" charset="-122"/>
                <a:cs typeface="Times New Roman" panose="02020603050405020304" charset="0"/>
              </a:rPr>
              <a:t>的</a:t>
            </a:r>
            <a:r>
              <a:rPr lang="en-US" altLang="zh-CN" sz="2000" dirty="0">
                <a:latin typeface="Times New Roman" panose="02020603050405020304" charset="0"/>
                <a:ea typeface="宋体" panose="02010600030101010101" pitchFamily="2" charset="-122"/>
                <a:cs typeface="Times New Roman" panose="02020603050405020304" charset="0"/>
              </a:rPr>
              <a:t>SAC</a:t>
            </a:r>
            <a:r>
              <a:rPr lang="zh-CN" altLang="zh-CN" sz="2000" dirty="0">
                <a:latin typeface="Times New Roman" panose="02020603050405020304" charset="0"/>
                <a:ea typeface="宋体" panose="02010600030101010101" pitchFamily="2" charset="-122"/>
                <a:cs typeface="Times New Roman" panose="02020603050405020304" charset="0"/>
              </a:rPr>
              <a:t>记为</a:t>
            </a:r>
            <a:r>
              <a:rPr lang="en-US" altLang="zh-CN" sz="2000" dirty="0">
                <a:latin typeface="Times New Roman" panose="02020603050405020304" charset="0"/>
                <a:ea typeface="宋体" panose="02010600030101010101" pitchFamily="2" charset="-122"/>
                <a:cs typeface="Times New Roman" panose="02020603050405020304" charset="0"/>
              </a:rPr>
              <a:t>Ir</a:t>
            </a:r>
            <a:r>
              <a:rPr lang="en-US" altLang="zh-CN" sz="2000" baseline="-25000" dirty="0">
                <a:latin typeface="Times New Roman" panose="02020603050405020304" charset="0"/>
                <a:ea typeface="宋体" panose="02010600030101010101" pitchFamily="2" charset="-122"/>
                <a:cs typeface="Times New Roman" panose="02020603050405020304" charset="0"/>
              </a:rPr>
              <a:t>1</a:t>
            </a:r>
            <a:r>
              <a:rPr lang="en-US"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err="1">
                <a:latin typeface="Times New Roman" panose="02020603050405020304" charset="0"/>
                <a:ea typeface="宋体" panose="02010600030101010101" pitchFamily="2" charset="-122"/>
                <a:cs typeface="Times New Roman" panose="02020603050405020304" charset="0"/>
              </a:rPr>
              <a:t>FeO</a:t>
            </a:r>
            <a:r>
              <a:rPr lang="en-US" altLang="zh-CN" sz="2000" baseline="-25000" dirty="0" err="1">
                <a:latin typeface="Times New Roman" panose="02020603050405020304" charset="0"/>
                <a:ea typeface="宋体" panose="02010600030101010101" pitchFamily="2" charset="-122"/>
                <a:cs typeface="Times New Roman" panose="02020603050405020304" charset="0"/>
              </a:rPr>
              <a:t>x</a:t>
            </a:r>
            <a:r>
              <a:rPr lang="zh-CN" altLang="zh-CN" sz="2000" dirty="0">
                <a:latin typeface="Times New Roman" panose="02020603050405020304" charset="0"/>
                <a:ea typeface="宋体" panose="02010600030101010101" pitchFamily="2" charset="-122"/>
                <a:cs typeface="Times New Roman" panose="02020603050405020304" charset="0"/>
              </a:rPr>
              <a:t>，其余样品为</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en-US"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err="1">
                <a:latin typeface="Times New Roman" panose="02020603050405020304" charset="0"/>
                <a:ea typeface="宋体" panose="02010600030101010101" pitchFamily="2" charset="-122"/>
                <a:cs typeface="Times New Roman" panose="02020603050405020304" charset="0"/>
              </a:rPr>
              <a:t>FeO</a:t>
            </a:r>
            <a:r>
              <a:rPr lang="en-US" altLang="zh-CN" sz="2000" baseline="-25000" dirty="0" err="1">
                <a:latin typeface="Times New Roman" panose="02020603050405020304" charset="0"/>
                <a:ea typeface="宋体" panose="02010600030101010101" pitchFamily="2" charset="-122"/>
                <a:cs typeface="Times New Roman" panose="02020603050405020304" charset="0"/>
              </a:rPr>
              <a:t>x</a:t>
            </a:r>
            <a:r>
              <a:rPr lang="en-US" altLang="zh-CN" sz="2000" dirty="0">
                <a:latin typeface="Times New Roman" panose="02020603050405020304" charset="0"/>
                <a:ea typeface="宋体" panose="02010600030101010101" pitchFamily="2" charset="-122"/>
                <a:cs typeface="Times New Roman" panose="02020603050405020304" charset="0"/>
              </a:rPr>
              <a:t>-n</a:t>
            </a:r>
            <a:r>
              <a:rPr lang="zh-CN" altLang="zh-CN" sz="2000" dirty="0">
                <a:latin typeface="Times New Roman" panose="02020603050405020304" charset="0"/>
                <a:ea typeface="宋体" panose="02010600030101010101" pitchFamily="2" charset="-122"/>
                <a:cs typeface="Times New Roman" panose="02020603050405020304" charset="0"/>
              </a:rPr>
              <a:t>，其中</a:t>
            </a:r>
            <a:r>
              <a:rPr lang="en-US" altLang="zh-CN" sz="2000" dirty="0">
                <a:latin typeface="Times New Roman" panose="02020603050405020304" charset="0"/>
                <a:ea typeface="宋体" panose="02010600030101010101" pitchFamily="2" charset="-122"/>
                <a:cs typeface="Times New Roman" panose="02020603050405020304" charset="0"/>
              </a:rPr>
              <a:t>n</a:t>
            </a:r>
            <a:r>
              <a:rPr lang="zh-CN" altLang="zh-CN" sz="2000" dirty="0">
                <a:latin typeface="Times New Roman" panose="02020603050405020304" charset="0"/>
                <a:ea typeface="宋体" panose="02010600030101010101" pitchFamily="2" charset="-122"/>
                <a:cs typeface="Times New Roman" panose="02020603050405020304" charset="0"/>
              </a:rPr>
              <a:t>表示</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zh-CN" altLang="zh-CN" sz="2000" dirty="0">
                <a:latin typeface="Times New Roman" panose="02020603050405020304" charset="0"/>
                <a:ea typeface="宋体" panose="02010600030101010101" pitchFamily="2" charset="-122"/>
                <a:cs typeface="Times New Roman" panose="02020603050405020304" charset="0"/>
              </a:rPr>
              <a:t>负载量</a:t>
            </a:r>
            <a:endParaRPr lang="zh-CN" altLang="en-US" sz="2000" dirty="0">
              <a:latin typeface="Times New Roman" panose="02020603050405020304" charset="0"/>
              <a:ea typeface="宋体" panose="02010600030101010101" pitchFamily="2" charset="-122"/>
              <a:cs typeface="Times New Roman" panose="02020603050405020304" charset="0"/>
            </a:endParaRPr>
          </a:p>
        </p:txBody>
      </p:sp>
      <p:sp>
        <p:nvSpPr>
          <p:cNvPr id="5" name="文本框 4">
            <a:extLst>
              <a:ext uri="{FF2B5EF4-FFF2-40B4-BE49-F238E27FC236}">
                <a16:creationId xmlns:a16="http://schemas.microsoft.com/office/drawing/2014/main" id="{7A51F681-5F3A-45E5-B97E-582736DC8CA8}"/>
              </a:ext>
            </a:extLst>
          </p:cNvPr>
          <p:cNvSpPr txBox="1"/>
          <p:nvPr/>
        </p:nvSpPr>
        <p:spPr>
          <a:xfrm>
            <a:off x="2663280" y="4897279"/>
            <a:ext cx="6480720" cy="246221"/>
          </a:xfrm>
          <a:prstGeom prst="rect">
            <a:avLst/>
          </a:prstGeom>
          <a:noFill/>
        </p:spPr>
        <p:txBody>
          <a:bodyPr wrap="square" rtlCol="0">
            <a:spAutoFit/>
          </a:bodyPr>
          <a:lstStyle/>
          <a:p>
            <a:r>
              <a:rPr lang="en-US" altLang="zh-CN" sz="1000" dirty="0">
                <a:latin typeface="Times New Roman" panose="02020603050405020304" pitchFamily="18" charset="0"/>
                <a:ea typeface="宋体" panose="02010600030101010101" pitchFamily="2" charset="-122"/>
                <a:cs typeface="Times New Roman" panose="02020603050405020304" pitchFamily="18" charset="0"/>
              </a:rPr>
              <a:t>J. Lin, A. Wang, B. </a:t>
            </a:r>
            <a:r>
              <a:rPr lang="en-US" altLang="zh-CN" sz="1000" dirty="0" err="1">
                <a:latin typeface="Times New Roman" panose="02020603050405020304" pitchFamily="18" charset="0"/>
                <a:ea typeface="宋体" panose="02010600030101010101" pitchFamily="2" charset="-122"/>
                <a:cs typeface="Times New Roman" panose="02020603050405020304" pitchFamily="18" charset="0"/>
              </a:rPr>
              <a:t>Qiao</a:t>
            </a:r>
            <a:r>
              <a:rPr lang="en-US" altLang="zh-CN" sz="1000" dirty="0">
                <a:latin typeface="Times New Roman" panose="02020603050405020304" pitchFamily="18" charset="0"/>
                <a:ea typeface="宋体" panose="02010600030101010101" pitchFamily="2" charset="-122"/>
                <a:cs typeface="Times New Roman" panose="02020603050405020304" pitchFamily="18" charset="0"/>
              </a:rPr>
              <a:t>, X. Liu, X. Yang, X. Wang, J. Liang, J. Li, J. Liu, T. Zhang, J. Am. Chem. Soc. 2013, 135, 15314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矩形 4"/>
          <p:cNvSpPr>
            <a:spLocks noChangeArrowheads="1"/>
          </p:cNvSpPr>
          <p:nvPr/>
        </p:nvSpPr>
        <p:spPr bwMode="auto">
          <a:xfrm>
            <a:off x="6083300" y="0"/>
            <a:ext cx="2592388" cy="1995488"/>
          </a:xfrm>
          <a:prstGeom prst="rect">
            <a:avLst/>
          </a:prstGeom>
          <a:solidFill>
            <a:srgbClr val="9A0000"/>
          </a:solidFill>
          <a:ln>
            <a:noFill/>
          </a:ln>
        </p:spPr>
        <p:txBody>
          <a:bodyPr anchor="ctr"/>
          <a:lstStyle/>
          <a:p>
            <a:pPr algn="ctr"/>
            <a:endParaRPr lang="zh-CN" altLang="zh-CN">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5"/>
          <p:cNvSpPr>
            <a:spLocks noChangeArrowheads="1"/>
          </p:cNvSpPr>
          <p:nvPr/>
        </p:nvSpPr>
        <p:spPr bwMode="auto">
          <a:xfrm>
            <a:off x="5982507" y="2031690"/>
            <a:ext cx="2672544"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6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rPr>
              <a:t>第一章</a:t>
            </a:r>
            <a:endParaRPr lang="en-US" altLang="zh-CN" sz="3600" dirty="0">
              <a:solidFill>
                <a:srgbClr val="9A0000"/>
              </a:solidFill>
              <a:latin typeface="宋体" panose="02010600030101010101" pitchFamily="2" charset="-122"/>
              <a:ea typeface="宋体" panose="02010600030101010101" pitchFamily="2" charset="-122"/>
              <a:cs typeface="Raleway" panose="020B0003030101060003" pitchFamily="2" charset="0"/>
              <a:sym typeface="Balham" pitchFamily="2" charset="0"/>
            </a:endParaRPr>
          </a:p>
          <a:p>
            <a:pPr algn="r"/>
            <a:r>
              <a:rPr lang="zh-CN" altLang="en-US" sz="2400" dirty="0">
                <a:solidFill>
                  <a:srgbClr val="9A0000"/>
                </a:solidFill>
                <a:latin typeface="宋体" panose="02010600030101010101" pitchFamily="2" charset="-122"/>
                <a:ea typeface="宋体" panose="02010600030101010101" pitchFamily="2" charset="-122"/>
              </a:rPr>
              <a:t>概述</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8324" y="735546"/>
            <a:ext cx="1033658" cy="1019228"/>
          </a:xfrm>
          <a:prstGeom prst="rect">
            <a:avLst/>
          </a:prstGeom>
        </p:spPr>
      </p:pic>
      <p:pic>
        <p:nvPicPr>
          <p:cNvPr id="12" name="图片 11"/>
          <p:cNvPicPr>
            <a:picLocks noChangeAspect="1"/>
          </p:cNvPicPr>
          <p:nvPr/>
        </p:nvPicPr>
        <p:blipFill>
          <a:blip r:embed="rId3"/>
          <a:stretch>
            <a:fillRect/>
          </a:stretch>
        </p:blipFill>
        <p:spPr>
          <a:xfrm>
            <a:off x="454025" y="1421130"/>
            <a:ext cx="5400000" cy="2473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水煤气催化反应</a:t>
            </a:r>
          </a:p>
        </p:txBody>
      </p:sp>
      <p:pic>
        <p:nvPicPr>
          <p:cNvPr id="7" name="图片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47701"/>
            <a:ext cx="3312368" cy="3889424"/>
          </a:xfrm>
          <a:prstGeom prst="rect">
            <a:avLst/>
          </a:prstGeom>
          <a:noFill/>
          <a:ln>
            <a:noFill/>
          </a:ln>
        </p:spPr>
      </p:pic>
      <p:sp>
        <p:nvSpPr>
          <p:cNvPr id="8" name="矩形 7"/>
          <p:cNvSpPr/>
          <p:nvPr/>
        </p:nvSpPr>
        <p:spPr>
          <a:xfrm>
            <a:off x="4114800" y="1613193"/>
            <a:ext cx="4572000" cy="2862322"/>
          </a:xfrm>
          <a:prstGeom prst="rect">
            <a:avLst/>
          </a:prstGeom>
        </p:spPr>
        <p:txBody>
          <a:bodyPr>
            <a:spAutoFit/>
          </a:bodyPr>
          <a:lstStyle/>
          <a:p>
            <a:r>
              <a:rPr lang="en-US" altLang="zh-CN" sz="2000" dirty="0" err="1">
                <a:latin typeface="Times New Roman" panose="02020603050405020304" charset="0"/>
                <a:ea typeface="宋体" panose="02010600030101010101" pitchFamily="2" charset="-122"/>
                <a:cs typeface="Times New Roman" panose="02020603050405020304" charset="0"/>
              </a:rPr>
              <a:t>Ir</a:t>
            </a:r>
            <a:r>
              <a:rPr lang="zh-CN" altLang="zh-CN" sz="2000" dirty="0">
                <a:latin typeface="Times New Roman" panose="02020603050405020304" charset="0"/>
                <a:ea typeface="宋体" panose="02010600030101010101" pitchFamily="2" charset="-122"/>
                <a:cs typeface="Times New Roman" panose="02020603050405020304" charset="0"/>
              </a:rPr>
              <a:t>单原子可以被清晰地识别出来</a:t>
            </a:r>
            <a:r>
              <a:rPr lang="en-US" altLang="zh-CN" sz="2000" dirty="0">
                <a:latin typeface="Times New Roman" panose="02020603050405020304" charset="0"/>
                <a:ea typeface="宋体" panose="02010600030101010101" pitchFamily="2" charset="-122"/>
                <a:cs typeface="Times New Roman" panose="02020603050405020304" charset="0"/>
              </a:rPr>
              <a:t>(</a:t>
            </a:r>
            <a:r>
              <a:rPr lang="zh-CN" altLang="zh-CN" sz="2000" dirty="0">
                <a:latin typeface="Times New Roman" panose="02020603050405020304" charset="0"/>
                <a:ea typeface="宋体" panose="02010600030101010101" pitchFamily="2" charset="-122"/>
                <a:cs typeface="Times New Roman" panose="02020603050405020304" charset="0"/>
              </a:rPr>
              <a:t>用白色圆圈标记</a:t>
            </a:r>
            <a:r>
              <a:rPr lang="en-US" altLang="zh-CN" sz="2000" dirty="0">
                <a:latin typeface="Times New Roman" panose="02020603050405020304" charset="0"/>
                <a:ea typeface="宋体" panose="02010600030101010101" pitchFamily="2" charset="-122"/>
                <a:cs typeface="Times New Roman" panose="02020603050405020304" charset="0"/>
              </a:rPr>
              <a:t>)</a:t>
            </a:r>
            <a:r>
              <a:rPr lang="zh-CN" altLang="en-US" sz="2000" dirty="0">
                <a:latin typeface="Times New Roman" panose="02020603050405020304" charset="0"/>
                <a:ea typeface="宋体" panose="02010600030101010101" pitchFamily="2" charset="-122"/>
                <a:cs typeface="Times New Roman" panose="02020603050405020304" charset="0"/>
              </a:rPr>
              <a:t>。</a:t>
            </a:r>
            <a:r>
              <a:rPr lang="zh-CN" altLang="zh-CN" sz="2000" dirty="0">
                <a:latin typeface="Times New Roman" panose="02020603050405020304" charset="0"/>
                <a:ea typeface="宋体" panose="02010600030101010101" pitchFamily="2" charset="-122"/>
                <a:cs typeface="Times New Roman" panose="02020603050405020304" charset="0"/>
              </a:rPr>
              <a:t>单个</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zh-CN" altLang="zh-CN" sz="2000" dirty="0">
                <a:latin typeface="Times New Roman" panose="02020603050405020304" charset="0"/>
                <a:ea typeface="宋体" panose="02010600030101010101" pitchFamily="2" charset="-122"/>
                <a:cs typeface="Times New Roman" panose="02020603050405020304" charset="0"/>
              </a:rPr>
              <a:t>原子恰好占据</a:t>
            </a:r>
            <a:r>
              <a:rPr lang="en-US" altLang="zh-CN" sz="2000" dirty="0">
                <a:latin typeface="Times New Roman" panose="02020603050405020304" charset="0"/>
                <a:ea typeface="宋体" panose="02010600030101010101" pitchFamily="2" charset="-122"/>
                <a:cs typeface="Times New Roman" panose="02020603050405020304" charset="0"/>
              </a:rPr>
              <a:t>Fe</a:t>
            </a:r>
            <a:r>
              <a:rPr lang="zh-CN" altLang="zh-CN" sz="2000" dirty="0">
                <a:latin typeface="Times New Roman" panose="02020603050405020304" charset="0"/>
                <a:ea typeface="宋体" panose="02010600030101010101" pitchFamily="2" charset="-122"/>
                <a:cs typeface="Times New Roman" panose="02020603050405020304" charset="0"/>
              </a:rPr>
              <a:t>原子的位置。</a:t>
            </a:r>
            <a:endParaRPr lang="en-US" altLang="zh-CN" sz="2000" dirty="0">
              <a:latin typeface="Times New Roman" panose="02020603050405020304" charset="0"/>
              <a:ea typeface="宋体" panose="02010600030101010101" pitchFamily="2" charset="-122"/>
              <a:cs typeface="Times New Roman" panose="02020603050405020304" charset="0"/>
            </a:endParaRPr>
          </a:p>
          <a:p>
            <a:endParaRPr lang="en-US" altLang="zh-CN" sz="2000" dirty="0">
              <a:latin typeface="Times New Roman" panose="02020603050405020304" charset="0"/>
              <a:ea typeface="宋体" panose="02010600030101010101" pitchFamily="2" charset="-122"/>
              <a:cs typeface="Times New Roman" panose="02020603050405020304" charset="0"/>
            </a:endParaRPr>
          </a:p>
          <a:p>
            <a:r>
              <a:rPr lang="en-US" altLang="zh-CN" sz="2000" dirty="0">
                <a:latin typeface="Times New Roman" panose="02020603050405020304" charset="0"/>
                <a:ea typeface="宋体" panose="02010600030101010101" pitchFamily="2" charset="-122"/>
                <a:cs typeface="Times New Roman" panose="02020603050405020304" charset="0"/>
              </a:rPr>
              <a:t>(a) Ir</a:t>
            </a:r>
            <a:r>
              <a:rPr lang="en-US" altLang="zh-CN" sz="2000" baseline="-25000" dirty="0">
                <a:latin typeface="Times New Roman" panose="02020603050405020304" charset="0"/>
                <a:ea typeface="宋体" panose="02010600030101010101" pitchFamily="2" charset="-122"/>
                <a:cs typeface="Times New Roman" panose="02020603050405020304" charset="0"/>
              </a:rPr>
              <a:t>1</a:t>
            </a:r>
            <a:r>
              <a:rPr lang="en-US" altLang="zh-CN" sz="2000" dirty="0">
                <a:latin typeface="Times New Roman" panose="02020603050405020304" charset="0"/>
                <a:ea typeface="宋体" panose="02010600030101010101" pitchFamily="2" charset="-122"/>
                <a:cs typeface="Times New Roman" panose="02020603050405020304" charset="0"/>
              </a:rPr>
              <a:t>/</a:t>
            </a:r>
            <a:r>
              <a:rPr lang="en-US" altLang="zh-CN" sz="2000" dirty="0" err="1">
                <a:latin typeface="Times New Roman" panose="02020603050405020304" charset="0"/>
                <a:ea typeface="宋体" panose="02010600030101010101" pitchFamily="2" charset="-122"/>
                <a:cs typeface="Times New Roman" panose="02020603050405020304" charset="0"/>
              </a:rPr>
              <a:t>FeO</a:t>
            </a:r>
            <a:r>
              <a:rPr lang="en-US" altLang="zh-CN" sz="2000" baseline="-25000" dirty="0" err="1">
                <a:latin typeface="Times New Roman" panose="02020603050405020304" charset="0"/>
                <a:ea typeface="宋体" panose="02010600030101010101" pitchFamily="2" charset="-122"/>
                <a:cs typeface="Times New Roman" panose="02020603050405020304" charset="0"/>
              </a:rPr>
              <a:t>x</a:t>
            </a:r>
            <a:endParaRPr lang="en-US" altLang="zh-CN" sz="2000" baseline="-25000" dirty="0">
              <a:latin typeface="Times New Roman" panose="02020603050405020304" charset="0"/>
              <a:ea typeface="宋体" panose="02010600030101010101" pitchFamily="2" charset="-122"/>
              <a:cs typeface="Times New Roman" panose="02020603050405020304" charset="0"/>
            </a:endParaRPr>
          </a:p>
          <a:p>
            <a:r>
              <a:rPr lang="en-US" altLang="zh-CN" sz="2000" dirty="0">
                <a:latin typeface="Times New Roman" panose="02020603050405020304" charset="0"/>
                <a:ea typeface="宋体" panose="02010600030101010101" pitchFamily="2" charset="-122"/>
                <a:cs typeface="Times New Roman" panose="02020603050405020304" charset="0"/>
              </a:rPr>
              <a:t>(b) </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en-US" altLang="zh-CN" sz="2000" dirty="0">
                <a:latin typeface="Times New Roman" panose="02020603050405020304" charset="0"/>
                <a:ea typeface="宋体" panose="02010600030101010101" pitchFamily="2" charset="-122"/>
                <a:cs typeface="Times New Roman" panose="02020603050405020304" charset="0"/>
              </a:rPr>
              <a:t>/FeO</a:t>
            </a:r>
            <a:r>
              <a:rPr lang="en-US" altLang="zh-CN" sz="2000" baseline="-25000" dirty="0">
                <a:latin typeface="Times New Roman" panose="02020603050405020304" charset="0"/>
                <a:ea typeface="宋体" panose="02010600030101010101" pitchFamily="2" charset="-122"/>
                <a:cs typeface="Times New Roman" panose="02020603050405020304" charset="0"/>
              </a:rPr>
              <a:t>x</a:t>
            </a:r>
            <a:r>
              <a:rPr lang="en-US" altLang="zh-CN" sz="2000" dirty="0">
                <a:latin typeface="Times New Roman" panose="02020603050405020304" charset="0"/>
                <a:ea typeface="宋体" panose="02010600030101010101" pitchFamily="2" charset="-122"/>
                <a:cs typeface="Times New Roman" panose="02020603050405020304" charset="0"/>
              </a:rPr>
              <a:t>-0.22</a:t>
            </a:r>
          </a:p>
          <a:p>
            <a:r>
              <a:rPr lang="en-US" altLang="zh-CN" sz="2000" dirty="0">
                <a:latin typeface="Times New Roman" panose="02020603050405020304" charset="0"/>
                <a:ea typeface="宋体" panose="02010600030101010101" pitchFamily="2" charset="-122"/>
                <a:cs typeface="Times New Roman" panose="02020603050405020304" charset="0"/>
              </a:rPr>
              <a:t>(c) </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en-US" altLang="zh-CN" sz="2000" dirty="0">
                <a:latin typeface="Times New Roman" panose="02020603050405020304" charset="0"/>
                <a:ea typeface="宋体" panose="02010600030101010101" pitchFamily="2" charset="-122"/>
                <a:cs typeface="Times New Roman" panose="02020603050405020304" charset="0"/>
              </a:rPr>
              <a:t>/FeO</a:t>
            </a:r>
            <a:r>
              <a:rPr lang="en-US" altLang="zh-CN" sz="2000" baseline="-25000" dirty="0">
                <a:latin typeface="Times New Roman" panose="02020603050405020304" charset="0"/>
                <a:ea typeface="宋体" panose="02010600030101010101" pitchFamily="2" charset="-122"/>
                <a:cs typeface="Times New Roman" panose="02020603050405020304" charset="0"/>
              </a:rPr>
              <a:t>x</a:t>
            </a:r>
            <a:r>
              <a:rPr lang="en-US" altLang="zh-CN" sz="2000" dirty="0">
                <a:latin typeface="Times New Roman" panose="02020603050405020304" charset="0"/>
                <a:ea typeface="宋体" panose="02010600030101010101" pitchFamily="2" charset="-122"/>
                <a:cs typeface="Times New Roman" panose="02020603050405020304" charset="0"/>
              </a:rPr>
              <a:t>-0.32</a:t>
            </a:r>
          </a:p>
          <a:p>
            <a:r>
              <a:rPr lang="en-US" altLang="zh-CN" sz="2000" dirty="0">
                <a:latin typeface="Times New Roman" panose="02020603050405020304" charset="0"/>
                <a:ea typeface="宋体" panose="02010600030101010101" pitchFamily="2" charset="-122"/>
                <a:cs typeface="Times New Roman" panose="02020603050405020304" charset="0"/>
              </a:rPr>
              <a:t>(d) </a:t>
            </a:r>
            <a:r>
              <a:rPr lang="en-US" altLang="zh-CN" sz="2000" dirty="0" err="1">
                <a:latin typeface="Times New Roman" panose="02020603050405020304" charset="0"/>
                <a:ea typeface="宋体" panose="02010600030101010101" pitchFamily="2" charset="-122"/>
                <a:cs typeface="Times New Roman" panose="02020603050405020304" charset="0"/>
              </a:rPr>
              <a:t>Ir</a:t>
            </a:r>
            <a:r>
              <a:rPr lang="en-US" altLang="zh-CN" sz="2000" dirty="0">
                <a:latin typeface="Times New Roman" panose="02020603050405020304" charset="0"/>
                <a:ea typeface="宋体" panose="02010600030101010101" pitchFamily="2" charset="-122"/>
                <a:cs typeface="Times New Roman" panose="02020603050405020304" charset="0"/>
              </a:rPr>
              <a:t>/FeO</a:t>
            </a:r>
            <a:r>
              <a:rPr lang="en-US" altLang="zh-CN" sz="2000" baseline="-25000" dirty="0">
                <a:latin typeface="Times New Roman" panose="02020603050405020304" charset="0"/>
                <a:ea typeface="宋体" panose="02010600030101010101" pitchFamily="2" charset="-122"/>
                <a:cs typeface="Times New Roman" panose="02020603050405020304" charset="0"/>
              </a:rPr>
              <a:t>x</a:t>
            </a:r>
            <a:r>
              <a:rPr lang="en-US" altLang="zh-CN" sz="2000" dirty="0">
                <a:latin typeface="Times New Roman" panose="02020603050405020304" charset="0"/>
                <a:ea typeface="宋体" panose="02010600030101010101" pitchFamily="2" charset="-122"/>
                <a:cs typeface="Times New Roman" panose="02020603050405020304" charset="0"/>
              </a:rPr>
              <a:t>-2.40</a:t>
            </a:r>
          </a:p>
          <a:p>
            <a:endParaRPr lang="zh-CN" altLang="en-US" sz="2000" dirty="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水煤气催化反应</a:t>
            </a:r>
          </a:p>
        </p:txBody>
      </p:sp>
      <p:pic>
        <p:nvPicPr>
          <p:cNvPr id="9" name="图片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64" y="1063625"/>
            <a:ext cx="3132348" cy="3704369"/>
          </a:xfrm>
          <a:prstGeom prst="rect">
            <a:avLst/>
          </a:prstGeom>
          <a:noFill/>
          <a:ln>
            <a:noFill/>
          </a:ln>
        </p:spPr>
      </p:pic>
      <p:sp>
        <p:nvSpPr>
          <p:cNvPr id="5" name="矩形 4"/>
          <p:cNvSpPr/>
          <p:nvPr/>
        </p:nvSpPr>
        <p:spPr>
          <a:xfrm>
            <a:off x="4240530" y="1100455"/>
            <a:ext cx="4848225" cy="3293209"/>
          </a:xfrm>
          <a:prstGeom prst="rect">
            <a:avLst/>
          </a:prstGeom>
        </p:spPr>
        <p:txBody>
          <a:bodyPr wrap="square">
            <a:spAutoFit/>
          </a:bodyPr>
          <a:lstStyle/>
          <a:p>
            <a:pPr algn="just">
              <a:spcAft>
                <a:spcPts val="0"/>
              </a:spcAft>
            </a:pPr>
            <a:r>
              <a:rPr lang="zh-CN" altLang="en-US" sz="1600" kern="100" dirty="0">
                <a:latin typeface="Times New Roman" panose="02020603050405020304" charset="0"/>
                <a:ea typeface="宋体" panose="02010600030101010101" pitchFamily="2" charset="-122"/>
                <a:cs typeface="Times New Roman" panose="02020603050405020304" charset="0"/>
              </a:rPr>
              <a:t>上图：各催化剂的</a:t>
            </a:r>
            <a:r>
              <a:rPr lang="en-US" altLang="zh-CN" sz="1600" kern="100" dirty="0">
                <a:latin typeface="Times New Roman" panose="02020603050405020304" charset="0"/>
                <a:ea typeface="宋体" panose="02010600030101010101" pitchFamily="2" charset="-122"/>
                <a:cs typeface="Times New Roman" panose="02020603050405020304" charset="0"/>
              </a:rPr>
              <a:t>CO</a:t>
            </a:r>
            <a:r>
              <a:rPr lang="zh-CN" altLang="en-US" sz="1600" kern="100" dirty="0">
                <a:latin typeface="Times New Roman" panose="02020603050405020304" charset="0"/>
                <a:ea typeface="宋体" panose="02010600030101010101" pitchFamily="2" charset="-122"/>
                <a:cs typeface="Times New Roman" panose="02020603050405020304" charset="0"/>
              </a:rPr>
              <a:t>转化率曲线</a:t>
            </a:r>
            <a:endParaRPr lang="en-US"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r>
              <a:rPr lang="zh-CN" altLang="zh-CN" sz="1600" kern="100" dirty="0">
                <a:latin typeface="Times New Roman" panose="02020603050405020304" charset="0"/>
                <a:ea typeface="宋体" panose="02010600030101010101" pitchFamily="2" charset="-122"/>
                <a:cs typeface="Times New Roman" panose="02020603050405020304" charset="0"/>
              </a:rPr>
              <a:t>稳态</a:t>
            </a:r>
            <a:r>
              <a:rPr lang="en-US" altLang="zh-CN" sz="1600" kern="100" dirty="0">
                <a:latin typeface="Times New Roman" panose="02020603050405020304" charset="0"/>
                <a:ea typeface="宋体" panose="02010600030101010101" pitchFamily="2" charset="-122"/>
                <a:cs typeface="Times New Roman" panose="02020603050405020304" charset="0"/>
              </a:rPr>
              <a:t>CO</a:t>
            </a:r>
            <a:r>
              <a:rPr lang="zh-CN" altLang="zh-CN" sz="1600" kern="100" dirty="0">
                <a:latin typeface="Times New Roman" panose="02020603050405020304" charset="0"/>
                <a:ea typeface="宋体" panose="02010600030101010101" pitchFamily="2" charset="-122"/>
                <a:cs typeface="Times New Roman" panose="02020603050405020304" charset="0"/>
              </a:rPr>
              <a:t>转换比</a:t>
            </a:r>
            <a:r>
              <a:rPr lang="zh-CN" altLang="en-US" sz="1600" kern="100" dirty="0">
                <a:latin typeface="Times New Roman" panose="02020603050405020304" charset="0"/>
                <a:ea typeface="宋体" panose="02010600030101010101" pitchFamily="2" charset="-122"/>
                <a:cs typeface="Times New Roman" panose="02020603050405020304" charset="0"/>
              </a:rPr>
              <a:t>从下到上依次为</a:t>
            </a:r>
            <a:r>
              <a:rPr lang="en-US" altLang="zh-CN" sz="1600" kern="100" dirty="0">
                <a:latin typeface="Times New Roman" panose="02020603050405020304" charset="0"/>
                <a:ea typeface="宋体" panose="02010600030101010101" pitchFamily="2" charset="-122"/>
                <a:cs typeface="Times New Roman" panose="02020603050405020304" charset="0"/>
              </a:rPr>
              <a:t>4%</a:t>
            </a:r>
            <a:r>
              <a:rPr lang="zh-CN" altLang="en-US" sz="1600" kern="100" dirty="0">
                <a:latin typeface="Times New Roman" panose="02020603050405020304" charset="0"/>
                <a:ea typeface="宋体" panose="02010600030101010101" pitchFamily="2" charset="-122"/>
                <a:cs typeface="Times New Roman" panose="02020603050405020304" charset="0"/>
              </a:rPr>
              <a:t>，</a:t>
            </a:r>
            <a:r>
              <a:rPr lang="en-US" altLang="zh-CN" sz="1600" kern="100" dirty="0">
                <a:latin typeface="Times New Roman" panose="02020603050405020304" charset="0"/>
                <a:ea typeface="宋体" panose="02010600030101010101" pitchFamily="2" charset="-122"/>
                <a:cs typeface="Times New Roman" panose="02020603050405020304" charset="0"/>
              </a:rPr>
              <a:t>16%</a:t>
            </a:r>
            <a:r>
              <a:rPr lang="zh-CN" altLang="zh-CN" sz="1600" kern="100" dirty="0">
                <a:latin typeface="Times New Roman" panose="02020603050405020304" charset="0"/>
                <a:ea typeface="宋体" panose="02010600030101010101" pitchFamily="2" charset="-122"/>
                <a:cs typeface="Times New Roman" panose="02020603050405020304" charset="0"/>
              </a:rPr>
              <a:t>、</a:t>
            </a:r>
            <a:r>
              <a:rPr lang="en-US" altLang="zh-CN" sz="1600" kern="100" dirty="0">
                <a:latin typeface="Times New Roman" panose="02020603050405020304" charset="0"/>
                <a:ea typeface="宋体" panose="02010600030101010101" pitchFamily="2" charset="-122"/>
                <a:cs typeface="Times New Roman" panose="02020603050405020304" charset="0"/>
              </a:rPr>
              <a:t>41%</a:t>
            </a:r>
            <a:r>
              <a:rPr lang="zh-CN" altLang="zh-CN" sz="1600" kern="100" dirty="0">
                <a:latin typeface="Times New Roman" panose="02020603050405020304" charset="0"/>
                <a:ea typeface="宋体" panose="02010600030101010101" pitchFamily="2" charset="-122"/>
                <a:cs typeface="Times New Roman" panose="02020603050405020304" charset="0"/>
              </a:rPr>
              <a:t>、</a:t>
            </a:r>
            <a:r>
              <a:rPr lang="en-US" altLang="zh-CN" sz="1600" kern="100" dirty="0">
                <a:latin typeface="Times New Roman" panose="02020603050405020304" charset="0"/>
                <a:ea typeface="宋体" panose="02010600030101010101" pitchFamily="2" charset="-122"/>
                <a:cs typeface="Times New Roman" panose="02020603050405020304" charset="0"/>
              </a:rPr>
              <a:t>65%</a:t>
            </a:r>
            <a:r>
              <a:rPr lang="zh-CN" altLang="zh-CN" sz="1600" kern="100" dirty="0">
                <a:latin typeface="Times New Roman" panose="02020603050405020304" charset="0"/>
                <a:ea typeface="宋体" panose="02010600030101010101" pitchFamily="2" charset="-122"/>
                <a:cs typeface="Times New Roman" panose="02020603050405020304" charset="0"/>
              </a:rPr>
              <a:t>和</a:t>
            </a:r>
            <a:r>
              <a:rPr lang="en-US" altLang="zh-CN" sz="1600" kern="100" dirty="0">
                <a:latin typeface="Times New Roman" panose="02020603050405020304" charset="0"/>
                <a:ea typeface="宋体" panose="02010600030101010101" pitchFamily="2" charset="-122"/>
                <a:cs typeface="Times New Roman" panose="02020603050405020304" charset="0"/>
              </a:rPr>
              <a:t>93%</a:t>
            </a:r>
            <a:r>
              <a:rPr lang="zh-CN" altLang="zh-CN" sz="1600" kern="100" dirty="0">
                <a:latin typeface="Times New Roman" panose="02020603050405020304" charset="0"/>
                <a:ea typeface="宋体" panose="02010600030101010101" pitchFamily="2" charset="-122"/>
                <a:cs typeface="Times New Roman" panose="02020603050405020304" charset="0"/>
              </a:rPr>
              <a:t>。</a:t>
            </a:r>
            <a:endParaRPr lang="en-US"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r>
              <a:rPr lang="zh-CN" altLang="zh-CN" sz="1600" kern="100" dirty="0">
                <a:latin typeface="Times New Roman" panose="02020603050405020304" charset="0"/>
                <a:ea typeface="宋体" panose="02010600030101010101" pitchFamily="2" charset="-122"/>
                <a:cs typeface="Times New Roman" panose="02020603050405020304" charset="0"/>
              </a:rPr>
              <a:t>在排除载体的贡献后，</a:t>
            </a:r>
            <a:r>
              <a:rPr lang="en-US" altLang="zh-CN" sz="1600" kern="100" dirty="0" err="1">
                <a:latin typeface="Times New Roman" panose="02020603050405020304" charset="0"/>
                <a:ea typeface="宋体" panose="02010600030101010101" pitchFamily="2" charset="-122"/>
                <a:cs typeface="Times New Roman" panose="02020603050405020304" charset="0"/>
              </a:rPr>
              <a:t>Ir</a:t>
            </a:r>
            <a:r>
              <a:rPr lang="en-US" altLang="zh-CN" sz="1600" kern="100" dirty="0">
                <a:latin typeface="Times New Roman" panose="02020603050405020304" charset="0"/>
                <a:ea typeface="宋体" panose="02010600030101010101" pitchFamily="2" charset="-122"/>
                <a:cs typeface="Times New Roman" panose="02020603050405020304" charset="0"/>
              </a:rPr>
              <a:t>/FeO</a:t>
            </a:r>
            <a:r>
              <a:rPr lang="en-US" altLang="zh-CN" sz="1600" kern="100" baseline="-25000" dirty="0">
                <a:latin typeface="Times New Roman" panose="02020603050405020304" charset="0"/>
                <a:ea typeface="宋体" panose="02010600030101010101" pitchFamily="2" charset="-122"/>
                <a:cs typeface="Times New Roman" panose="02020603050405020304" charset="0"/>
              </a:rPr>
              <a:t>x</a:t>
            </a:r>
            <a:r>
              <a:rPr lang="en-US" altLang="zh-CN" sz="1600" kern="100" dirty="0">
                <a:latin typeface="Times New Roman" panose="02020603050405020304" charset="0"/>
                <a:ea typeface="宋体" panose="02010600030101010101" pitchFamily="2" charset="-122"/>
                <a:cs typeface="Times New Roman" panose="02020603050405020304" charset="0"/>
              </a:rPr>
              <a:t>-0.22</a:t>
            </a:r>
            <a:r>
              <a:rPr lang="zh-CN" altLang="en-US" sz="1600" kern="100" dirty="0">
                <a:latin typeface="Times New Roman" panose="02020603050405020304" charset="0"/>
                <a:ea typeface="宋体" panose="02010600030101010101" pitchFamily="2" charset="-122"/>
                <a:cs typeface="Times New Roman" panose="02020603050405020304" charset="0"/>
              </a:rPr>
              <a:t>的转化率</a:t>
            </a:r>
            <a:r>
              <a:rPr lang="zh-CN" altLang="zh-CN" sz="1600" kern="100" dirty="0">
                <a:latin typeface="Times New Roman" panose="02020603050405020304" charset="0"/>
                <a:ea typeface="宋体" panose="02010600030101010101" pitchFamily="2" charset="-122"/>
                <a:cs typeface="Times New Roman" panose="02020603050405020304" charset="0"/>
              </a:rPr>
              <a:t>仅比</a:t>
            </a:r>
            <a:r>
              <a:rPr lang="en-US" altLang="zh-CN" sz="1600" kern="100" dirty="0">
                <a:latin typeface="Times New Roman" panose="02020603050405020304" charset="0"/>
                <a:ea typeface="宋体" panose="02010600030101010101" pitchFamily="2" charset="-122"/>
                <a:cs typeface="Times New Roman" panose="02020603050405020304" charset="0"/>
              </a:rPr>
              <a:t>Ir</a:t>
            </a:r>
            <a:r>
              <a:rPr lang="en-US" altLang="zh-CN" sz="1600" kern="100" baseline="-25000" dirty="0">
                <a:latin typeface="Times New Roman" panose="02020603050405020304" charset="0"/>
                <a:ea typeface="宋体" panose="02010600030101010101" pitchFamily="2" charset="-122"/>
                <a:cs typeface="Times New Roman" panose="02020603050405020304" charset="0"/>
              </a:rPr>
              <a:t>1</a:t>
            </a:r>
            <a:r>
              <a:rPr lang="en-US" altLang="zh-CN" sz="1600" kern="100" dirty="0">
                <a:latin typeface="Times New Roman" panose="02020603050405020304" charset="0"/>
                <a:ea typeface="宋体" panose="02010600030101010101" pitchFamily="2" charset="-122"/>
                <a:cs typeface="Times New Roman" panose="02020603050405020304" charset="0"/>
              </a:rPr>
              <a:t>/</a:t>
            </a:r>
            <a:r>
              <a:rPr lang="en-US" altLang="zh-CN" sz="1600" kern="100" dirty="0" err="1">
                <a:latin typeface="Times New Roman" panose="02020603050405020304" charset="0"/>
                <a:ea typeface="宋体" panose="02010600030101010101" pitchFamily="2" charset="-122"/>
                <a:cs typeface="Times New Roman" panose="02020603050405020304" charset="0"/>
              </a:rPr>
              <a:t>FeO</a:t>
            </a:r>
            <a:r>
              <a:rPr lang="en-US" altLang="zh-CN" sz="1600" kern="100" baseline="-25000" dirty="0" err="1">
                <a:latin typeface="Times New Roman" panose="02020603050405020304" charset="0"/>
                <a:ea typeface="宋体" panose="02010600030101010101" pitchFamily="2" charset="-122"/>
                <a:cs typeface="Times New Roman" panose="02020603050405020304" charset="0"/>
              </a:rPr>
              <a:t>x</a:t>
            </a:r>
            <a:r>
              <a:rPr lang="zh-CN" altLang="zh-CN" sz="1600" kern="100" dirty="0">
                <a:latin typeface="Times New Roman" panose="02020603050405020304" charset="0"/>
                <a:ea typeface="宋体" panose="02010600030101010101" pitchFamily="2" charset="-122"/>
                <a:cs typeface="Times New Roman" panose="02020603050405020304" charset="0"/>
              </a:rPr>
              <a:t>高</a:t>
            </a:r>
            <a:r>
              <a:rPr lang="en-US" altLang="zh-CN" sz="1600" kern="100" dirty="0">
                <a:latin typeface="Times New Roman" panose="02020603050405020304" charset="0"/>
                <a:ea typeface="宋体" panose="02010600030101010101" pitchFamily="2" charset="-122"/>
                <a:cs typeface="Times New Roman" panose="02020603050405020304" charset="0"/>
              </a:rPr>
              <a:t>3</a:t>
            </a:r>
            <a:r>
              <a:rPr lang="zh-CN" altLang="zh-CN" sz="1600" kern="100" dirty="0">
                <a:latin typeface="Times New Roman" panose="02020603050405020304" charset="0"/>
                <a:ea typeface="宋体" panose="02010600030101010101" pitchFamily="2" charset="-122"/>
                <a:cs typeface="Times New Roman" panose="02020603050405020304" charset="0"/>
              </a:rPr>
              <a:t>倍，</a:t>
            </a:r>
            <a:r>
              <a:rPr lang="zh-CN" altLang="en-US" sz="1600" kern="100" dirty="0">
                <a:latin typeface="Times New Roman" panose="02020603050405020304" charset="0"/>
                <a:ea typeface="宋体" panose="02010600030101010101" pitchFamily="2" charset="-122"/>
                <a:cs typeface="Times New Roman" panose="02020603050405020304" charset="0"/>
              </a:rPr>
              <a:t>但</a:t>
            </a:r>
            <a:r>
              <a:rPr lang="en-US" altLang="zh-CN" sz="1600" kern="100" dirty="0" err="1">
                <a:latin typeface="Times New Roman" panose="02020603050405020304" charset="0"/>
                <a:ea typeface="宋体" panose="02010600030101010101" pitchFamily="2" charset="-122"/>
                <a:cs typeface="Times New Roman" panose="02020603050405020304" charset="0"/>
              </a:rPr>
              <a:t>Ir</a:t>
            </a:r>
            <a:r>
              <a:rPr lang="zh-CN" altLang="en-US" sz="1600" kern="100" dirty="0">
                <a:latin typeface="Times New Roman" panose="02020603050405020304" charset="0"/>
                <a:ea typeface="宋体" panose="02010600030101010101" pitchFamily="2" charset="-122"/>
                <a:cs typeface="Times New Roman" panose="02020603050405020304" charset="0"/>
              </a:rPr>
              <a:t>的负载量</a:t>
            </a:r>
            <a:r>
              <a:rPr lang="zh-CN" altLang="zh-CN" sz="1600" kern="100" dirty="0">
                <a:latin typeface="Times New Roman" panose="02020603050405020304" charset="0"/>
                <a:ea typeface="宋体" panose="02010600030101010101" pitchFamily="2" charset="-122"/>
                <a:cs typeface="Times New Roman" panose="02020603050405020304" charset="0"/>
              </a:rPr>
              <a:t>相差</a:t>
            </a:r>
            <a:r>
              <a:rPr lang="en-US" altLang="zh-CN" sz="1600" kern="100" dirty="0">
                <a:latin typeface="Times New Roman" panose="02020603050405020304" charset="0"/>
                <a:ea typeface="宋体" panose="02010600030101010101" pitchFamily="2" charset="-122"/>
                <a:cs typeface="Times New Roman" panose="02020603050405020304" charset="0"/>
              </a:rPr>
              <a:t>20</a:t>
            </a:r>
            <a:r>
              <a:rPr lang="zh-CN" altLang="zh-CN" sz="1600" kern="100" dirty="0">
                <a:latin typeface="Times New Roman" panose="02020603050405020304" charset="0"/>
                <a:ea typeface="宋体" panose="02010600030101010101" pitchFamily="2" charset="-122"/>
                <a:cs typeface="Times New Roman" panose="02020603050405020304" charset="0"/>
              </a:rPr>
              <a:t>倍，</a:t>
            </a:r>
            <a:endParaRPr lang="en-US"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endParaRPr lang="en-US"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endParaRPr lang="en-US"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endParaRPr lang="zh-CN"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r>
              <a:rPr lang="zh-CN" altLang="en-US" sz="1600" kern="100" dirty="0">
                <a:latin typeface="Times New Roman" panose="02020603050405020304" charset="0"/>
                <a:ea typeface="宋体" panose="02010600030101010101" pitchFamily="2" charset="-122"/>
                <a:cs typeface="Times New Roman" panose="02020603050405020304" charset="0"/>
              </a:rPr>
              <a:t>下图：总</a:t>
            </a:r>
            <a:r>
              <a:rPr lang="en-US" altLang="zh-CN" sz="1600" kern="100" dirty="0">
                <a:latin typeface="Times New Roman" panose="02020603050405020304" charset="0"/>
                <a:ea typeface="宋体" panose="02010600030101010101" pitchFamily="2" charset="-122"/>
                <a:cs typeface="Times New Roman" panose="02020603050405020304" charset="0"/>
              </a:rPr>
              <a:t>CO</a:t>
            </a:r>
            <a:r>
              <a:rPr lang="zh-CN" altLang="en-US" sz="1600" kern="100" dirty="0">
                <a:latin typeface="Times New Roman" panose="02020603050405020304" charset="0"/>
                <a:ea typeface="宋体" panose="02010600030101010101" pitchFamily="2" charset="-122"/>
                <a:cs typeface="Times New Roman" panose="02020603050405020304" charset="0"/>
              </a:rPr>
              <a:t>转化率（实心柱）与估算的</a:t>
            </a:r>
            <a:r>
              <a:rPr lang="en-US" altLang="zh-CN" sz="1600" kern="100" dirty="0" err="1">
                <a:latin typeface="Times New Roman" panose="02020603050405020304" charset="0"/>
                <a:ea typeface="宋体" panose="02010600030101010101" pitchFamily="2" charset="-122"/>
                <a:cs typeface="Times New Roman" panose="02020603050405020304" charset="0"/>
              </a:rPr>
              <a:t>Ir</a:t>
            </a:r>
            <a:r>
              <a:rPr lang="zh-CN" altLang="en-US" sz="1600" kern="100" dirty="0">
                <a:latin typeface="Times New Roman" panose="02020603050405020304" charset="0"/>
                <a:ea typeface="宋体" panose="02010600030101010101" pitchFamily="2" charset="-122"/>
                <a:cs typeface="Times New Roman" panose="02020603050405020304" charset="0"/>
              </a:rPr>
              <a:t>单原子贡献的</a:t>
            </a:r>
            <a:r>
              <a:rPr lang="en-US" altLang="zh-CN" sz="1600" kern="100" dirty="0">
                <a:latin typeface="Times New Roman" panose="02020603050405020304" charset="0"/>
                <a:ea typeface="宋体" panose="02010600030101010101" pitchFamily="2" charset="-122"/>
                <a:cs typeface="Times New Roman" panose="02020603050405020304" charset="0"/>
              </a:rPr>
              <a:t>CO</a:t>
            </a:r>
            <a:r>
              <a:rPr lang="zh-CN" altLang="en-US" sz="1600" kern="100" dirty="0">
                <a:latin typeface="Times New Roman" panose="02020603050405020304" charset="0"/>
                <a:ea typeface="宋体" panose="02010600030101010101" pitchFamily="2" charset="-122"/>
                <a:cs typeface="Times New Roman" panose="02020603050405020304" charset="0"/>
              </a:rPr>
              <a:t>转化率（斜线柱）</a:t>
            </a:r>
            <a:endParaRPr lang="en-US" altLang="zh-CN" sz="1600" kern="100" dirty="0">
              <a:latin typeface="Times New Roman" panose="02020603050405020304" charset="0"/>
              <a:ea typeface="宋体" panose="02010600030101010101" pitchFamily="2" charset="-122"/>
              <a:cs typeface="Times New Roman" panose="02020603050405020304" charset="0"/>
            </a:endParaRPr>
          </a:p>
          <a:p>
            <a:pPr algn="just">
              <a:spcAft>
                <a:spcPts val="0"/>
              </a:spcAft>
            </a:pPr>
            <a:r>
              <a:rPr lang="zh-CN" altLang="zh-CN" sz="1600" kern="100" dirty="0">
                <a:latin typeface="Times New Roman" panose="02020603050405020304" charset="0"/>
                <a:ea typeface="宋体" panose="02010600030101010101" pitchFamily="2" charset="-122"/>
                <a:cs typeface="Times New Roman" panose="02020603050405020304" charset="0"/>
              </a:rPr>
              <a:t>这些催化剂中</a:t>
            </a:r>
            <a:r>
              <a:rPr lang="en-US" altLang="zh-CN" sz="1600" kern="100" dirty="0" err="1">
                <a:latin typeface="Times New Roman" panose="02020603050405020304" charset="0"/>
                <a:ea typeface="宋体" panose="02010600030101010101" pitchFamily="2" charset="-122"/>
                <a:cs typeface="Times New Roman" panose="02020603050405020304" charset="0"/>
              </a:rPr>
              <a:t>Ir</a:t>
            </a:r>
            <a:r>
              <a:rPr lang="zh-CN" altLang="zh-CN" sz="1600" kern="100" dirty="0">
                <a:latin typeface="Times New Roman" panose="02020603050405020304" charset="0"/>
                <a:ea typeface="宋体" panose="02010600030101010101" pitchFamily="2" charset="-122"/>
                <a:cs typeface="Times New Roman" panose="02020603050405020304" charset="0"/>
              </a:rPr>
              <a:t>单原子对</a:t>
            </a:r>
            <a:r>
              <a:rPr lang="en-US" altLang="zh-CN" sz="1600" kern="100" dirty="0">
                <a:latin typeface="Times New Roman" panose="02020603050405020304" charset="0"/>
                <a:ea typeface="宋体" panose="02010600030101010101" pitchFamily="2" charset="-122"/>
                <a:cs typeface="Times New Roman" panose="02020603050405020304" charset="0"/>
              </a:rPr>
              <a:t>CO</a:t>
            </a:r>
            <a:r>
              <a:rPr lang="zh-CN" altLang="zh-CN" sz="1600" kern="100" dirty="0">
                <a:latin typeface="Times New Roman" panose="02020603050405020304" charset="0"/>
                <a:ea typeface="宋体" panose="02010600030101010101" pitchFamily="2" charset="-122"/>
                <a:cs typeface="Times New Roman" panose="02020603050405020304" charset="0"/>
              </a:rPr>
              <a:t>总转化率的贡献约为</a:t>
            </a:r>
            <a:r>
              <a:rPr lang="en-US" altLang="zh-CN" sz="1600" kern="100" dirty="0">
                <a:latin typeface="Times New Roman" panose="02020603050405020304" charset="0"/>
                <a:ea typeface="宋体" panose="02010600030101010101" pitchFamily="2" charset="-122"/>
                <a:cs typeface="Times New Roman" panose="02020603050405020304" charset="0"/>
              </a:rPr>
              <a:t>70%</a:t>
            </a:r>
            <a:r>
              <a:rPr lang="zh-CN" altLang="zh-CN" sz="1600" kern="100" dirty="0">
                <a:latin typeface="Times New Roman" panose="02020603050405020304" charset="0"/>
                <a:ea typeface="宋体" panose="02010600030101010101" pitchFamily="2" charset="-122"/>
                <a:cs typeface="Times New Roman" panose="02020603050405020304" charset="0"/>
              </a:rPr>
              <a:t>，高负荷催化剂中</a:t>
            </a:r>
            <a:r>
              <a:rPr lang="en-US" altLang="zh-CN" sz="1600" kern="100" dirty="0" err="1">
                <a:latin typeface="Times New Roman" panose="02020603050405020304" charset="0"/>
                <a:ea typeface="宋体" panose="02010600030101010101" pitchFamily="2" charset="-122"/>
                <a:cs typeface="Times New Roman" panose="02020603050405020304" charset="0"/>
              </a:rPr>
              <a:t>Ir</a:t>
            </a:r>
            <a:r>
              <a:rPr lang="zh-CN" altLang="zh-CN" sz="1600" kern="100" dirty="0">
                <a:latin typeface="Times New Roman" panose="02020603050405020304" charset="0"/>
                <a:ea typeface="宋体" panose="02010600030101010101" pitchFamily="2" charset="-122"/>
                <a:cs typeface="Times New Roman" panose="02020603050405020304" charset="0"/>
              </a:rPr>
              <a:t>单原子的活性占主导地位，说明，</a:t>
            </a:r>
            <a:r>
              <a:rPr lang="en-US" altLang="zh-CN" sz="1600" kern="100" dirty="0" err="1">
                <a:latin typeface="Times New Roman" panose="02020603050405020304" charset="0"/>
                <a:ea typeface="宋体" panose="02010600030101010101" pitchFamily="2" charset="-122"/>
                <a:cs typeface="Times New Roman" panose="02020603050405020304" charset="0"/>
              </a:rPr>
              <a:t>Ir</a:t>
            </a:r>
            <a:r>
              <a:rPr lang="zh-CN" altLang="zh-CN" sz="1600" kern="100" dirty="0">
                <a:latin typeface="Times New Roman" panose="02020603050405020304" charset="0"/>
                <a:ea typeface="宋体" panose="02010600030101010101" pitchFamily="2" charset="-122"/>
                <a:cs typeface="Times New Roman" panose="02020603050405020304" charset="0"/>
              </a:rPr>
              <a:t>单原子是其中最重要的活性中心。</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水煤气催化反应</a:t>
            </a:r>
          </a:p>
        </p:txBody>
      </p:sp>
      <p:sp>
        <p:nvSpPr>
          <p:cNvPr id="3" name="内容占位符 2"/>
          <p:cNvSpPr>
            <a:spLocks noGrp="1"/>
          </p:cNvSpPr>
          <p:nvPr>
            <p:ph idx="1"/>
          </p:nvPr>
        </p:nvSpPr>
        <p:spPr/>
        <p:txBody>
          <a:bodyPr/>
          <a:lstStyle/>
          <a:p>
            <a:r>
              <a:rPr lang="zh-CN" altLang="zh-CN" sz="2000" dirty="0">
                <a:latin typeface="Times New Roman" panose="02020603050405020304" charset="0"/>
                <a:ea typeface="宋体" panose="02010600030101010101" pitchFamily="2" charset="-122"/>
                <a:cs typeface="Times New Roman" panose="02020603050405020304" charset="0"/>
              </a:rPr>
              <a:t>在动力学区域</a:t>
            </a:r>
            <a:r>
              <a:rPr lang="zh-CN" altLang="en-US" sz="2000" dirty="0">
                <a:latin typeface="Times New Roman" panose="02020603050405020304" charset="0"/>
                <a:ea typeface="宋体" panose="02010600030101010101" pitchFamily="2" charset="-122"/>
                <a:cs typeface="Times New Roman" panose="02020603050405020304" charset="0"/>
              </a:rPr>
              <a:t>（</a:t>
            </a:r>
            <a:r>
              <a:rPr lang="en-US" altLang="zh-CN" sz="2000" dirty="0">
                <a:latin typeface="Times New Roman" panose="02020603050405020304" charset="0"/>
                <a:ea typeface="宋体" panose="02010600030101010101" pitchFamily="2" charset="-122"/>
                <a:cs typeface="Times New Roman" panose="02020603050405020304" charset="0"/>
              </a:rPr>
              <a:t>CO</a:t>
            </a:r>
            <a:r>
              <a:rPr lang="zh-CN" altLang="en-US" sz="2000" dirty="0">
                <a:latin typeface="Times New Roman" panose="02020603050405020304" charset="0"/>
                <a:ea typeface="宋体" panose="02010600030101010101" pitchFamily="2" charset="-122"/>
                <a:cs typeface="Times New Roman" panose="02020603050405020304" charset="0"/>
              </a:rPr>
              <a:t>转化率</a:t>
            </a:r>
            <a:r>
              <a:rPr lang="en-US" altLang="zh-CN" sz="2000" dirty="0">
                <a:latin typeface="Times New Roman" panose="02020603050405020304" charset="0"/>
                <a:ea typeface="宋体" panose="02010600030101010101" pitchFamily="2" charset="-122"/>
                <a:cs typeface="Times New Roman" panose="02020603050405020304" charset="0"/>
              </a:rPr>
              <a:t>&lt;15%</a:t>
            </a:r>
            <a:r>
              <a:rPr lang="zh-CN" altLang="en-US" sz="2000" dirty="0">
                <a:latin typeface="Times New Roman" panose="02020603050405020304" charset="0"/>
                <a:ea typeface="宋体" panose="02010600030101010101" pitchFamily="2" charset="-122"/>
                <a:cs typeface="Times New Roman" panose="02020603050405020304" charset="0"/>
              </a:rPr>
              <a:t>）的</a:t>
            </a:r>
            <a:r>
              <a:rPr lang="zh-CN" altLang="zh-CN" sz="2000" dirty="0">
                <a:latin typeface="Times New Roman" panose="02020603050405020304" charset="0"/>
                <a:ea typeface="宋体" panose="02010600030101010101" pitchFamily="2" charset="-122"/>
                <a:cs typeface="Times New Roman" panose="02020603050405020304" charset="0"/>
              </a:rPr>
              <a:t>反应速率和周转频率</a:t>
            </a:r>
            <a:r>
              <a:rPr lang="en-US" altLang="zh-CN" sz="2000" dirty="0">
                <a:latin typeface="Times New Roman" panose="02020603050405020304" charset="0"/>
                <a:ea typeface="宋体" panose="02010600030101010101" pitchFamily="2" charset="-122"/>
                <a:cs typeface="Times New Roman" panose="02020603050405020304" charset="0"/>
              </a:rPr>
              <a:t>(TOFs)</a:t>
            </a:r>
            <a:r>
              <a:rPr lang="zh-CN" altLang="zh-CN" sz="2000" dirty="0">
                <a:latin typeface="Times New Roman" panose="02020603050405020304" charset="0"/>
                <a:ea typeface="宋体" panose="02010600030101010101" pitchFamily="2" charset="-122"/>
                <a:cs typeface="Times New Roman" panose="02020603050405020304" charset="0"/>
              </a:rPr>
              <a:t>。</a:t>
            </a:r>
          </a:p>
          <a:p>
            <a:endParaRPr lang="zh-CN" altLang="en-US" sz="2000" dirty="0">
              <a:latin typeface="Times New Roman" panose="02020603050405020304" charset="0"/>
              <a:ea typeface="宋体" panose="02010600030101010101" pitchFamily="2" charset="-122"/>
              <a:cs typeface="Times New Roman" panose="02020603050405020304"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340" y="1668780"/>
            <a:ext cx="6090920" cy="1805940"/>
          </a:xfrm>
          <a:prstGeom prst="rect">
            <a:avLst/>
          </a:prstGeom>
        </p:spPr>
      </p:pic>
      <p:sp>
        <p:nvSpPr>
          <p:cNvPr id="6" name="矩形 5"/>
          <p:cNvSpPr/>
          <p:nvPr/>
        </p:nvSpPr>
        <p:spPr>
          <a:xfrm>
            <a:off x="-47625" y="3667125"/>
            <a:ext cx="9144635" cy="830997"/>
          </a:xfrm>
          <a:prstGeom prst="rect">
            <a:avLst/>
          </a:prstGeom>
        </p:spPr>
        <p:txBody>
          <a:bodyPr wrap="square">
            <a:spAutoFit/>
          </a:bodyPr>
          <a:lstStyle/>
          <a:p>
            <a:pPr algn="just">
              <a:spcAft>
                <a:spcPts val="0"/>
              </a:spcAft>
            </a:pPr>
            <a:r>
              <a:rPr lang="zh-CN" altLang="zh-CN" sz="1600" kern="100" dirty="0">
                <a:latin typeface="Times New Roman" panose="02020603050405020304" charset="0"/>
                <a:cs typeface="Times New Roman" panose="02020603050405020304" charset="0"/>
              </a:rPr>
              <a:t>令人惊讶的是，</a:t>
            </a:r>
            <a:r>
              <a:rPr lang="en-US" altLang="zh-CN" sz="1600" kern="100" dirty="0">
                <a:latin typeface="Times New Roman" panose="02020603050405020304" charset="0"/>
                <a:cs typeface="Times New Roman" panose="02020603050405020304" charset="0"/>
              </a:rPr>
              <a:t>Ir</a:t>
            </a:r>
            <a:r>
              <a:rPr lang="en-US" altLang="zh-CN" sz="1600" kern="100" baseline="-25000" dirty="0">
                <a:latin typeface="Times New Roman" panose="02020603050405020304" charset="0"/>
                <a:cs typeface="Times New Roman" panose="02020603050405020304" charset="0"/>
              </a:rPr>
              <a:t>1</a:t>
            </a:r>
            <a:r>
              <a:rPr lang="en-US" altLang="zh-CN" sz="1600" kern="100" dirty="0">
                <a:latin typeface="Times New Roman" panose="02020603050405020304" charset="0"/>
                <a:cs typeface="Times New Roman" panose="02020603050405020304" charset="0"/>
              </a:rPr>
              <a:t>/</a:t>
            </a:r>
            <a:r>
              <a:rPr lang="en-US" altLang="zh-CN" sz="1600" kern="100" dirty="0" err="1">
                <a:latin typeface="Times New Roman" panose="02020603050405020304" charset="0"/>
                <a:cs typeface="Times New Roman" panose="02020603050405020304" charset="0"/>
              </a:rPr>
              <a:t>FeO</a:t>
            </a:r>
            <a:r>
              <a:rPr lang="en-US" altLang="zh-CN" sz="1600" kern="100" baseline="-25000" dirty="0" err="1">
                <a:latin typeface="Times New Roman" panose="02020603050405020304" charset="0"/>
                <a:cs typeface="Times New Roman" panose="02020603050405020304" charset="0"/>
              </a:rPr>
              <a:t>x</a:t>
            </a:r>
            <a:r>
              <a:rPr lang="zh-CN" altLang="zh-CN" sz="1600" kern="100" dirty="0">
                <a:latin typeface="Times New Roman" panose="02020603050405020304" charset="0"/>
                <a:cs typeface="Times New Roman" panose="02020603050405020304" charset="0"/>
              </a:rPr>
              <a:t>催化剂的比反应速率非常高，活性</a:t>
            </a:r>
            <a:r>
              <a:rPr lang="zh-CN" altLang="en-US" sz="1600" kern="100" dirty="0">
                <a:latin typeface="Times New Roman" panose="02020603050405020304" charset="0"/>
                <a:cs typeface="Times New Roman" panose="02020603050405020304" charset="0"/>
              </a:rPr>
              <a:t>几乎</a:t>
            </a:r>
            <a:r>
              <a:rPr lang="zh-CN" altLang="zh-CN" sz="1600" kern="100" dirty="0">
                <a:latin typeface="Times New Roman" panose="02020603050405020304" charset="0"/>
                <a:cs typeface="Times New Roman" panose="02020603050405020304" charset="0"/>
              </a:rPr>
              <a:t>高出一个数量级。</a:t>
            </a:r>
          </a:p>
          <a:p>
            <a:pPr algn="just">
              <a:spcAft>
                <a:spcPts val="0"/>
              </a:spcAft>
            </a:pPr>
            <a:r>
              <a:rPr lang="zh-CN" altLang="zh-CN" sz="1600" kern="100" dirty="0">
                <a:latin typeface="Times New Roman" panose="02020603050405020304" charset="0"/>
                <a:cs typeface="Times New Roman" panose="02020603050405020304" charset="0"/>
              </a:rPr>
              <a:t>与文献报道的其它</a:t>
            </a:r>
            <a:r>
              <a:rPr lang="en-US" altLang="zh-CN" sz="1600" kern="100" dirty="0" err="1">
                <a:latin typeface="Times New Roman" panose="02020603050405020304" charset="0"/>
                <a:cs typeface="Times New Roman" panose="02020603050405020304" charset="0"/>
              </a:rPr>
              <a:t>Ir</a:t>
            </a:r>
            <a:r>
              <a:rPr lang="zh-CN" altLang="zh-CN" sz="1600" kern="100" dirty="0">
                <a:latin typeface="Times New Roman" panose="02020603050405020304" charset="0"/>
                <a:cs typeface="Times New Roman" panose="02020603050405020304" charset="0"/>
              </a:rPr>
              <a:t>催化剂相比，</a:t>
            </a:r>
            <a:r>
              <a:rPr lang="zh-CN" altLang="en-US" sz="1600" kern="100" dirty="0">
                <a:latin typeface="Times New Roman" panose="02020603050405020304" charset="0"/>
                <a:cs typeface="Times New Roman" panose="02020603050405020304" charset="0"/>
              </a:rPr>
              <a:t>单原子</a:t>
            </a:r>
            <a:r>
              <a:rPr lang="en-US" altLang="zh-CN" sz="1600" kern="100" dirty="0">
                <a:latin typeface="Times New Roman" panose="02020603050405020304" charset="0"/>
                <a:cs typeface="Times New Roman" panose="02020603050405020304" charset="0"/>
              </a:rPr>
              <a:t>Ir</a:t>
            </a:r>
            <a:r>
              <a:rPr lang="en-US" altLang="zh-CN" sz="1600" kern="100" baseline="-25000" dirty="0">
                <a:latin typeface="Times New Roman" panose="02020603050405020304" charset="0"/>
                <a:cs typeface="Times New Roman" panose="02020603050405020304" charset="0"/>
              </a:rPr>
              <a:t>1</a:t>
            </a:r>
            <a:r>
              <a:rPr lang="en-US" altLang="zh-CN" sz="1600" kern="100" dirty="0">
                <a:latin typeface="Times New Roman" panose="02020603050405020304" charset="0"/>
                <a:cs typeface="Times New Roman" panose="02020603050405020304" charset="0"/>
              </a:rPr>
              <a:t>/</a:t>
            </a:r>
            <a:r>
              <a:rPr lang="en-US" altLang="zh-CN" sz="1600" kern="100" dirty="0" err="1">
                <a:latin typeface="Times New Roman" panose="02020603050405020304" charset="0"/>
                <a:cs typeface="Times New Roman" panose="02020603050405020304" charset="0"/>
              </a:rPr>
              <a:t>FeO</a:t>
            </a:r>
            <a:r>
              <a:rPr lang="en-US" altLang="zh-CN" sz="1600" kern="100" baseline="-25000" dirty="0" err="1">
                <a:latin typeface="Times New Roman" panose="02020603050405020304" charset="0"/>
                <a:cs typeface="Times New Roman" panose="02020603050405020304" charset="0"/>
              </a:rPr>
              <a:t>x</a:t>
            </a:r>
            <a:r>
              <a:rPr lang="zh-CN" altLang="zh-CN" sz="1600" kern="100" dirty="0">
                <a:latin typeface="Times New Roman" panose="02020603050405020304" charset="0"/>
                <a:cs typeface="Times New Roman" panose="02020603050405020304" charset="0"/>
              </a:rPr>
              <a:t>催化剂的活性高</a:t>
            </a:r>
            <a:r>
              <a:rPr lang="en-US" altLang="zh-CN" sz="1600" kern="100" dirty="0">
                <a:latin typeface="Times New Roman" panose="02020603050405020304" charset="0"/>
                <a:cs typeface="Times New Roman" panose="02020603050405020304" charset="0"/>
              </a:rPr>
              <a:t>2 ~ 3</a:t>
            </a:r>
            <a:r>
              <a:rPr lang="zh-CN" altLang="zh-CN" sz="1600" kern="100" dirty="0">
                <a:latin typeface="Times New Roman" panose="02020603050405020304" charset="0"/>
                <a:cs typeface="Times New Roman" panose="02020603050405020304" charset="0"/>
              </a:rPr>
              <a:t>个数量级。即使使用最活跃的铂或金催化剂，</a:t>
            </a:r>
            <a:r>
              <a:rPr lang="en-US" altLang="zh-CN" sz="1600" kern="100" dirty="0">
                <a:latin typeface="Times New Roman" panose="02020603050405020304" charset="0"/>
                <a:cs typeface="Times New Roman" panose="02020603050405020304" charset="0"/>
              </a:rPr>
              <a:t>Ir</a:t>
            </a:r>
            <a:r>
              <a:rPr lang="en-US" altLang="zh-CN" sz="1600" kern="100" baseline="-25000" dirty="0">
                <a:latin typeface="Times New Roman" panose="02020603050405020304" charset="0"/>
                <a:cs typeface="Times New Roman" panose="02020603050405020304" charset="0"/>
              </a:rPr>
              <a:t>1</a:t>
            </a:r>
            <a:r>
              <a:rPr lang="en-US" altLang="zh-CN" sz="1600" kern="100" dirty="0">
                <a:latin typeface="Times New Roman" panose="02020603050405020304" charset="0"/>
                <a:cs typeface="Times New Roman" panose="02020603050405020304" charset="0"/>
              </a:rPr>
              <a:t>/</a:t>
            </a:r>
            <a:r>
              <a:rPr lang="en-US" altLang="zh-CN" sz="1600" kern="100" dirty="0" err="1">
                <a:latin typeface="Times New Roman" panose="02020603050405020304" charset="0"/>
                <a:cs typeface="Times New Roman" panose="02020603050405020304" charset="0"/>
              </a:rPr>
              <a:t>FeO</a:t>
            </a:r>
            <a:r>
              <a:rPr lang="en-US" altLang="zh-CN" sz="1600" kern="100" baseline="-25000" dirty="0" err="1">
                <a:latin typeface="Times New Roman" panose="02020603050405020304" charset="0"/>
                <a:cs typeface="Times New Roman" panose="02020603050405020304" charset="0"/>
              </a:rPr>
              <a:t>x</a:t>
            </a:r>
            <a:r>
              <a:rPr lang="zh-CN" altLang="zh-CN" sz="1600" kern="100" dirty="0">
                <a:latin typeface="Times New Roman" panose="02020603050405020304" charset="0"/>
                <a:cs typeface="Times New Roman" panose="02020603050405020304" charset="0"/>
              </a:rPr>
              <a:t>的</a:t>
            </a:r>
            <a:r>
              <a:rPr lang="en-US" altLang="zh-CN" sz="1600" kern="100" dirty="0">
                <a:latin typeface="Times New Roman" panose="02020603050405020304" charset="0"/>
                <a:cs typeface="Times New Roman" panose="02020603050405020304" charset="0"/>
              </a:rPr>
              <a:t>SAC</a:t>
            </a:r>
            <a:r>
              <a:rPr lang="zh-CN" altLang="zh-CN" sz="1600" kern="100" dirty="0">
                <a:latin typeface="Times New Roman" panose="02020603050405020304" charset="0"/>
                <a:cs typeface="Times New Roman" panose="02020603050405020304" charset="0"/>
              </a:rPr>
              <a:t>的表现与之相当，甚至更高。</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水煤气催化反应</a:t>
            </a:r>
          </a:p>
        </p:txBody>
      </p:sp>
      <p:sp>
        <p:nvSpPr>
          <p:cNvPr id="3" name="内容占位符 2"/>
          <p:cNvSpPr>
            <a:spLocks noGrp="1"/>
          </p:cNvSpPr>
          <p:nvPr>
            <p:ph idx="1"/>
          </p:nvPr>
        </p:nvSpPr>
        <p:spPr/>
        <p:txBody>
          <a:bodyPr/>
          <a:lstStyle/>
          <a:p>
            <a:r>
              <a:rPr lang="zh-CN" altLang="zh-CN" sz="2000" dirty="0">
                <a:latin typeface="Times New Roman" panose="02020603050405020304" charset="0"/>
                <a:ea typeface="宋体" panose="02010600030101010101" pitchFamily="2" charset="-122"/>
                <a:cs typeface="Times New Roman" panose="02020603050405020304" charset="0"/>
              </a:rPr>
              <a:t>总结</a:t>
            </a:r>
          </a:p>
          <a:p>
            <a:pPr lvl="1"/>
            <a:r>
              <a:rPr lang="zh-CN" altLang="en-US" sz="1600" dirty="0">
                <a:latin typeface="Times New Roman" panose="02020603050405020304" charset="0"/>
                <a:ea typeface="宋体" panose="02010600030101010101" pitchFamily="2" charset="-122"/>
                <a:cs typeface="Times New Roman" panose="02020603050405020304" charset="0"/>
              </a:rPr>
              <a:t>成功制备了并表征了单原子</a:t>
            </a:r>
            <a:r>
              <a:rPr lang="en-US" altLang="zh-CN" sz="1600" kern="100" dirty="0">
                <a:latin typeface="Times New Roman" panose="02020603050405020304" charset="0"/>
                <a:cs typeface="Times New Roman" panose="02020603050405020304" charset="0"/>
              </a:rPr>
              <a:t>Ir</a:t>
            </a:r>
            <a:r>
              <a:rPr lang="en-US" altLang="zh-CN" sz="1600" kern="100" baseline="-25000" dirty="0">
                <a:latin typeface="Times New Roman" panose="02020603050405020304" charset="0"/>
                <a:cs typeface="Times New Roman" panose="02020603050405020304" charset="0"/>
              </a:rPr>
              <a:t>1</a:t>
            </a:r>
            <a:r>
              <a:rPr lang="en-US" altLang="zh-CN" sz="1600" kern="100" dirty="0">
                <a:latin typeface="Times New Roman" panose="02020603050405020304" charset="0"/>
                <a:cs typeface="Times New Roman" panose="02020603050405020304" charset="0"/>
              </a:rPr>
              <a:t>/</a:t>
            </a:r>
            <a:r>
              <a:rPr lang="en-US" altLang="zh-CN" sz="1600" kern="100" dirty="0" err="1">
                <a:latin typeface="Times New Roman" panose="02020603050405020304" charset="0"/>
                <a:cs typeface="Times New Roman" panose="02020603050405020304" charset="0"/>
              </a:rPr>
              <a:t>FeO</a:t>
            </a:r>
            <a:r>
              <a:rPr lang="en-US" altLang="zh-CN" sz="1600" kern="100" baseline="-25000" dirty="0" err="1">
                <a:latin typeface="Times New Roman" panose="02020603050405020304" charset="0"/>
                <a:cs typeface="Times New Roman" panose="02020603050405020304" charset="0"/>
              </a:rPr>
              <a:t>x</a:t>
            </a:r>
            <a:r>
              <a:rPr lang="zh-CN" altLang="en-US" sz="1600" kern="100" dirty="0">
                <a:latin typeface="Times New Roman" panose="02020603050405020304" charset="0"/>
                <a:cs typeface="Times New Roman" panose="02020603050405020304" charset="0"/>
              </a:rPr>
              <a:t>催化剂</a:t>
            </a:r>
            <a:endParaRPr lang="en-US" altLang="zh-CN" sz="1600" dirty="0">
              <a:latin typeface="Times New Roman" panose="02020603050405020304" charset="0"/>
              <a:ea typeface="宋体" panose="02010600030101010101" pitchFamily="2" charset="-122"/>
              <a:cs typeface="Times New Roman" panose="02020603050405020304" charset="0"/>
            </a:endParaRPr>
          </a:p>
          <a:p>
            <a:pPr lvl="1"/>
            <a:r>
              <a:rPr lang="zh-CN" altLang="en-US" sz="1600" dirty="0">
                <a:latin typeface="Times New Roman" panose="02020603050405020304" charset="0"/>
                <a:ea typeface="宋体" panose="02010600030101010101" pitchFamily="2" charset="-122"/>
                <a:cs typeface="Times New Roman" panose="02020603050405020304" charset="0"/>
              </a:rPr>
              <a:t>单原子</a:t>
            </a:r>
            <a:r>
              <a:rPr lang="en-US" altLang="zh-CN" sz="1600" dirty="0" err="1">
                <a:latin typeface="Times New Roman" panose="02020603050405020304" charset="0"/>
                <a:ea typeface="宋体" panose="02010600030101010101" pitchFamily="2" charset="-122"/>
                <a:cs typeface="Times New Roman" panose="02020603050405020304" charset="0"/>
              </a:rPr>
              <a:t>Ir</a:t>
            </a:r>
            <a:r>
              <a:rPr lang="zh-CN" altLang="en-US" sz="1600" dirty="0">
                <a:latin typeface="Times New Roman" panose="02020603050405020304" charset="0"/>
                <a:ea typeface="宋体" panose="02010600030101010101" pitchFamily="2" charset="-122"/>
                <a:cs typeface="Times New Roman" panose="02020603050405020304" charset="0"/>
              </a:rPr>
              <a:t>是主要的反应活性中心</a:t>
            </a:r>
            <a:endParaRPr lang="en-US" altLang="zh-CN" sz="1600" dirty="0">
              <a:latin typeface="Times New Roman" panose="02020603050405020304" charset="0"/>
              <a:ea typeface="宋体" panose="02010600030101010101" pitchFamily="2" charset="-122"/>
              <a:cs typeface="Times New Roman" panose="02020603050405020304" charset="0"/>
            </a:endParaRPr>
          </a:p>
          <a:p>
            <a:pPr lvl="1"/>
            <a:r>
              <a:rPr lang="zh-CN" altLang="en-US" sz="1600" dirty="0">
                <a:latin typeface="Times New Roman" panose="02020603050405020304" charset="0"/>
                <a:ea typeface="宋体" panose="02010600030101010101" pitchFamily="2" charset="-122"/>
                <a:cs typeface="Times New Roman" panose="02020603050405020304" charset="0"/>
              </a:rPr>
              <a:t>催化活性显著高于其他非单原子催化剂</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EE1713-1379-4CCA-8418-7B66130A21E1}"/>
              </a:ext>
            </a:extLst>
          </p:cNvPr>
          <p:cNvSpPr>
            <a:spLocks noGrp="1"/>
          </p:cNvSpPr>
          <p:nvPr>
            <p:ph type="title"/>
          </p:nvPr>
        </p:nvSpPr>
        <p:spPr/>
        <p:txBody>
          <a:bodyPr/>
          <a:lstStyle/>
          <a:p>
            <a:pPr algn="l"/>
            <a:r>
              <a:rPr lang="zh-CN" altLang="en-US" dirty="0"/>
              <a:t>总结与展望</a:t>
            </a:r>
          </a:p>
        </p:txBody>
      </p:sp>
      <p:sp>
        <p:nvSpPr>
          <p:cNvPr id="3" name="内容占位符 2">
            <a:extLst>
              <a:ext uri="{FF2B5EF4-FFF2-40B4-BE49-F238E27FC236}">
                <a16:creationId xmlns:a16="http://schemas.microsoft.com/office/drawing/2014/main" id="{07316B4E-8C05-4AB1-BCC2-0BBDE8C6E12B}"/>
              </a:ext>
            </a:extLst>
          </p:cNvPr>
          <p:cNvSpPr>
            <a:spLocks noGrp="1"/>
          </p:cNvSpPr>
          <p:nvPr>
            <p:ph idx="1"/>
          </p:nvPr>
        </p:nvSpPr>
        <p:spPr>
          <a:xfrm>
            <a:off x="457200" y="1200150"/>
            <a:ext cx="8229600" cy="3736975"/>
          </a:xfrm>
        </p:spPr>
        <p:txBody>
          <a:bodyPr/>
          <a:lstStyle/>
          <a:p>
            <a:r>
              <a:rPr lang="zh-CN" altLang="en-US" sz="2000" dirty="0"/>
              <a:t>具有显著的特点：高活性、高选择性、高原子利用率</a:t>
            </a:r>
            <a:endParaRPr lang="en-US" altLang="zh-CN" sz="2000" dirty="0"/>
          </a:p>
          <a:p>
            <a:r>
              <a:rPr lang="zh-CN" altLang="en-US" sz="2000" dirty="0"/>
              <a:t>近十年来广泛发展：</a:t>
            </a:r>
            <a:r>
              <a:rPr lang="en-US" altLang="zh-CN" sz="2000" dirty="0"/>
              <a:t>CO</a:t>
            </a:r>
            <a:r>
              <a:rPr lang="zh-CN" altLang="en-US" sz="2000" dirty="0"/>
              <a:t>氧化、水煤气变换、光化学、电化学</a:t>
            </a:r>
            <a:endParaRPr lang="en-US" altLang="zh-CN" sz="2000" dirty="0"/>
          </a:p>
          <a:p>
            <a:r>
              <a:rPr lang="zh-CN" altLang="en-US" sz="2000" dirty="0"/>
              <a:t>缺陷：</a:t>
            </a:r>
            <a:endParaRPr lang="en-US" altLang="zh-CN" sz="2000" dirty="0"/>
          </a:p>
          <a:p>
            <a:pPr lvl="1"/>
            <a:r>
              <a:rPr lang="zh-CN" altLang="en-US" sz="2000" dirty="0"/>
              <a:t>保证孤立单原子前提下提高负载量</a:t>
            </a:r>
            <a:endParaRPr lang="en-US" altLang="zh-CN" sz="2000" dirty="0"/>
          </a:p>
          <a:p>
            <a:pPr lvl="1"/>
            <a:r>
              <a:rPr lang="zh-CN" altLang="en-US" sz="2000" dirty="0"/>
              <a:t>催化机理的对比与探索</a:t>
            </a:r>
            <a:endParaRPr lang="en-US" altLang="zh-CN" sz="2000" dirty="0"/>
          </a:p>
          <a:p>
            <a:pPr lvl="1"/>
            <a:r>
              <a:rPr lang="zh-CN" altLang="en-US" sz="2000" dirty="0"/>
              <a:t>前体配体的选择与催化位点的失活</a:t>
            </a:r>
            <a:endParaRPr lang="en-US" altLang="zh-CN" sz="2000" dirty="0"/>
          </a:p>
          <a:p>
            <a:r>
              <a:rPr lang="zh-CN" altLang="en-US" sz="2000" dirty="0"/>
              <a:t>发展方向：</a:t>
            </a:r>
            <a:endParaRPr lang="en-US" altLang="zh-CN" sz="2000" dirty="0"/>
          </a:p>
          <a:p>
            <a:pPr lvl="1"/>
            <a:r>
              <a:rPr lang="zh-CN" altLang="en-US" sz="1600" dirty="0"/>
              <a:t>描述单原子周围轻原子的作用</a:t>
            </a:r>
            <a:endParaRPr lang="en-US" altLang="zh-CN" sz="1600" dirty="0"/>
          </a:p>
          <a:p>
            <a:pPr lvl="1"/>
            <a:r>
              <a:rPr lang="zh-CN" altLang="en-US" sz="1600" dirty="0"/>
              <a:t>通过简单、可控、可再现的机理模拟催化反应途径</a:t>
            </a:r>
            <a:r>
              <a:rPr lang="zh-CN" altLang="en-US" sz="1600" dirty="0">
                <a:latin typeface="Times New Roman" panose="02020603050405020304" pitchFamily="18" charset="0"/>
                <a:cs typeface="Times New Roman" panose="02020603050405020304" pitchFamily="18" charset="0"/>
              </a:rPr>
              <a:t>→预测、操纵催化反应</a:t>
            </a:r>
            <a:endParaRPr lang="en-US" altLang="zh-CN" sz="1600" dirty="0">
              <a:latin typeface="Times New Roman" panose="02020603050405020304" pitchFamily="18" charset="0"/>
              <a:cs typeface="Times New Roman" panose="02020603050405020304" pitchFamily="18" charset="0"/>
            </a:endParaRPr>
          </a:p>
          <a:p>
            <a:pPr lvl="1"/>
            <a:r>
              <a:rPr lang="zh-CN" altLang="en-US" sz="1600" dirty="0"/>
              <a:t>单原子晶体管、存储器，单原子磁和光电应用</a:t>
            </a:r>
            <a:endParaRPr lang="en-US" altLang="zh-CN" sz="1600" dirty="0"/>
          </a:p>
          <a:p>
            <a:endParaRPr lang="en-US" altLang="zh-CN" sz="2000" dirty="0"/>
          </a:p>
        </p:txBody>
      </p:sp>
    </p:spTree>
    <p:extLst>
      <p:ext uri="{BB962C8B-B14F-4D97-AF65-F5344CB8AC3E}">
        <p14:creationId xmlns:p14="http://schemas.microsoft.com/office/powerpoint/2010/main" val="612293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五角星 1"/>
          <p:cNvSpPr>
            <a:spLocks noChangeArrowheads="1"/>
          </p:cNvSpPr>
          <p:nvPr/>
        </p:nvSpPr>
        <p:spPr bwMode="auto">
          <a:xfrm rot="20877651">
            <a:off x="94934" y="-3363913"/>
            <a:ext cx="10671176" cy="10671176"/>
          </a:xfrm>
          <a:prstGeom prst="star5">
            <a:avLst/>
          </a:prstGeom>
          <a:solidFill>
            <a:srgbClr val="9A0000"/>
          </a:solidFill>
          <a:ln>
            <a:noFill/>
          </a:ln>
        </p:spPr>
        <p:txBody>
          <a:bodyPr anchor="ctr"/>
          <a:lstStyle/>
          <a:p>
            <a:pPr algn="ctr"/>
            <a:endParaRPr lang="zh-CN" altLang="zh-CN">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1267" name="TextBox 2"/>
          <p:cNvSpPr>
            <a:spLocks noChangeArrowheads="1"/>
          </p:cNvSpPr>
          <p:nvPr/>
        </p:nvSpPr>
        <p:spPr bwMode="auto">
          <a:xfrm>
            <a:off x="2123728" y="1851670"/>
            <a:ext cx="61208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6000" dirty="0">
                <a:solidFill>
                  <a:schemeClr val="bg1"/>
                </a:solidFill>
                <a:latin typeface="方正兰亭粗黑_GBK" panose="02000000000000000000" pitchFamily="2" charset="-122"/>
                <a:ea typeface="方正兰亭粗黑_GBK" panose="02000000000000000000" pitchFamily="2" charset="-122"/>
                <a:sym typeface="Impact" panose="020B0806030902050204" pitchFamily="34" charset="0"/>
              </a:rPr>
              <a:t>感谢大家的倾听</a:t>
            </a:r>
            <a:endParaRPr lang="zh-CN" altLang="en-US" sz="6000" dirty="0">
              <a:latin typeface="方正兰亭粗黑_GBK" panose="02000000000000000000" pitchFamily="2" charset="-122"/>
              <a:ea typeface="方正兰亭粗黑_GBK" panose="02000000000000000000"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9144000" cy="506730"/>
          </a:xfrm>
          <a:prstGeom prst="rect">
            <a:avLst/>
          </a:prstGeom>
          <a:noFill/>
        </p:spPr>
        <p:txBody>
          <a:bodyPr wrap="square" rtlCol="0">
            <a:spAutoFit/>
          </a:bodyPr>
          <a:lstStyle/>
          <a:p>
            <a:r>
              <a:rPr lang="zh-CN" altLang="en-US" sz="2700" dirty="0">
                <a:latin typeface="宋体" panose="02010600030101010101" pitchFamily="2" charset="-122"/>
                <a:ea typeface="宋体" panose="02010600030101010101" pitchFamily="2" charset="-122"/>
              </a:rPr>
              <a:t>背景</a:t>
            </a:r>
          </a:p>
        </p:txBody>
      </p:sp>
      <p:grpSp>
        <p:nvGrpSpPr>
          <p:cNvPr id="5" name="组合 4">
            <a:extLst>
              <a:ext uri="{FF2B5EF4-FFF2-40B4-BE49-F238E27FC236}">
                <a16:creationId xmlns:a16="http://schemas.microsoft.com/office/drawing/2014/main" id="{544223EF-2794-4A02-A0FC-8653884DD009}"/>
              </a:ext>
            </a:extLst>
          </p:cNvPr>
          <p:cNvGrpSpPr/>
          <p:nvPr/>
        </p:nvGrpSpPr>
        <p:grpSpPr>
          <a:xfrm>
            <a:off x="257087" y="651526"/>
            <a:ext cx="7584833" cy="1532381"/>
            <a:chOff x="257087" y="651526"/>
            <a:chExt cx="7584833" cy="1532381"/>
          </a:xfrm>
        </p:grpSpPr>
        <p:pic>
          <p:nvPicPr>
            <p:cNvPr id="12" name="图片 11"/>
            <p:cNvPicPr/>
            <p:nvPr/>
          </p:nvPicPr>
          <p:blipFill>
            <a:blip r:embed="rId3"/>
            <a:stretch>
              <a:fillRect/>
            </a:stretch>
          </p:blipFill>
          <p:spPr>
            <a:xfrm>
              <a:off x="257087" y="651526"/>
              <a:ext cx="4483589" cy="1532381"/>
            </a:xfrm>
            <a:prstGeom prst="rect">
              <a:avLst/>
            </a:prstGeom>
          </p:spPr>
        </p:pic>
        <p:sp>
          <p:nvSpPr>
            <p:cNvPr id="13" name="矩形 12"/>
            <p:cNvSpPr/>
            <p:nvPr/>
          </p:nvSpPr>
          <p:spPr>
            <a:xfrm>
              <a:off x="5330495" y="1205483"/>
              <a:ext cx="2511425" cy="321945"/>
            </a:xfrm>
            <a:prstGeom prst="rect">
              <a:avLst/>
            </a:prstGeom>
          </p:spPr>
          <p:txBody>
            <a:bodyPr wrap="none">
              <a:spAutoFit/>
            </a:bodyPr>
            <a:lstStyle/>
            <a:p>
              <a:r>
                <a:rPr lang="zh-CN" altLang="en-US" sz="1500" dirty="0">
                  <a:latin typeface="Times New Roman" panose="02020603050405020304" charset="0"/>
                  <a:ea typeface="宋体" panose="02010600030101010101" pitchFamily="2" charset="-122"/>
                  <a:cs typeface="Times New Roman" panose="02020603050405020304" charset="0"/>
                </a:rPr>
                <a:t>原子级分散的</a:t>
              </a:r>
              <a:r>
                <a:rPr lang="en-US" altLang="zh-CN" sz="1500" dirty="0">
                  <a:latin typeface="Times New Roman" panose="02020603050405020304" charset="0"/>
                  <a:ea typeface="宋体" panose="02010600030101010101" pitchFamily="2" charset="-122"/>
                  <a:cs typeface="Times New Roman" panose="02020603050405020304" charset="0"/>
                </a:rPr>
                <a:t>Pt/</a:t>
              </a:r>
              <a:r>
                <a:rPr lang="en-US" altLang="zh-CN" sz="1500" dirty="0" err="1">
                  <a:latin typeface="Times New Roman" panose="02020603050405020304" charset="0"/>
                  <a:ea typeface="宋体" panose="02010600030101010101" pitchFamily="2" charset="-122"/>
                  <a:cs typeface="Times New Roman" panose="02020603050405020304" charset="0"/>
                </a:rPr>
                <a:t>MgO</a:t>
              </a:r>
              <a:r>
                <a:rPr lang="zh-CN" altLang="en-US" sz="1500" dirty="0">
                  <a:latin typeface="Times New Roman" panose="02020603050405020304" charset="0"/>
                  <a:ea typeface="宋体" panose="02010600030101010101" pitchFamily="2" charset="-122"/>
                  <a:cs typeface="Times New Roman" panose="02020603050405020304" charset="0"/>
                </a:rPr>
                <a:t>催化剂</a:t>
              </a:r>
            </a:p>
          </p:txBody>
        </p:sp>
        <p:sp>
          <p:nvSpPr>
            <p:cNvPr id="15" name="燕尾形 14"/>
            <p:cNvSpPr/>
            <p:nvPr/>
          </p:nvSpPr>
          <p:spPr>
            <a:xfrm rot="10800000">
              <a:off x="4925724" y="1205484"/>
              <a:ext cx="219722" cy="212232"/>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grpSp>
      <p:grpSp>
        <p:nvGrpSpPr>
          <p:cNvPr id="6" name="组合 5">
            <a:extLst>
              <a:ext uri="{FF2B5EF4-FFF2-40B4-BE49-F238E27FC236}">
                <a16:creationId xmlns:a16="http://schemas.microsoft.com/office/drawing/2014/main" id="{3B009497-6D5A-4232-AD70-D0B9A30A7534}"/>
              </a:ext>
            </a:extLst>
          </p:cNvPr>
          <p:cNvGrpSpPr/>
          <p:nvPr/>
        </p:nvGrpSpPr>
        <p:grpSpPr>
          <a:xfrm>
            <a:off x="1854914" y="1924436"/>
            <a:ext cx="7145578" cy="1490601"/>
            <a:chOff x="1845131" y="1924436"/>
            <a:chExt cx="7145578" cy="1490601"/>
          </a:xfrm>
        </p:grpSpPr>
        <p:pic>
          <p:nvPicPr>
            <p:cNvPr id="2" name="图片 1"/>
            <p:cNvPicPr>
              <a:picLocks noChangeAspect="1"/>
            </p:cNvPicPr>
            <p:nvPr/>
          </p:nvPicPr>
          <p:blipFill>
            <a:blip r:embed="rId4"/>
            <a:stretch>
              <a:fillRect/>
            </a:stretch>
          </p:blipFill>
          <p:spPr>
            <a:xfrm>
              <a:off x="5035586" y="1924436"/>
              <a:ext cx="3955123" cy="1490601"/>
            </a:xfrm>
            <a:prstGeom prst="rect">
              <a:avLst/>
            </a:prstGeom>
          </p:spPr>
        </p:pic>
        <p:sp>
          <p:nvSpPr>
            <p:cNvPr id="14" name="矩形 13"/>
            <p:cNvSpPr/>
            <p:nvPr/>
          </p:nvSpPr>
          <p:spPr>
            <a:xfrm>
              <a:off x="1845131" y="2543225"/>
              <a:ext cx="2181860" cy="321945"/>
            </a:xfrm>
            <a:prstGeom prst="rect">
              <a:avLst/>
            </a:prstGeom>
          </p:spPr>
          <p:txBody>
            <a:bodyPr wrap="none">
              <a:spAutoFit/>
            </a:bodyPr>
            <a:lstStyle/>
            <a:p>
              <a:r>
                <a:rPr lang="zh-CN" altLang="en-US" sz="1500" dirty="0">
                  <a:latin typeface="Times New Roman" panose="02020603050405020304" charset="0"/>
                  <a:ea typeface="宋体" panose="02010600030101010101" pitchFamily="2" charset="-122"/>
                  <a:cs typeface="Times New Roman" panose="02020603050405020304" charset="0"/>
                </a:rPr>
                <a:t>单分散的</a:t>
              </a:r>
              <a:r>
                <a:rPr lang="en-US" altLang="zh-CN" sz="1500" dirty="0">
                  <a:latin typeface="Times New Roman" panose="02020603050405020304" charset="0"/>
                  <a:ea typeface="宋体" panose="02010600030101010101" pitchFamily="2" charset="-122"/>
                  <a:cs typeface="Times New Roman" panose="02020603050405020304" charset="0"/>
                </a:rPr>
                <a:t>Au/ZrO</a:t>
              </a:r>
              <a:r>
                <a:rPr lang="en-US" altLang="zh-CN" sz="1500" baseline="-25000" dirty="0">
                  <a:latin typeface="Times New Roman" panose="02020603050405020304" charset="0"/>
                  <a:ea typeface="宋体" panose="02010600030101010101" pitchFamily="2" charset="-122"/>
                  <a:cs typeface="Times New Roman" panose="02020603050405020304" charset="0"/>
                </a:rPr>
                <a:t>2</a:t>
              </a:r>
              <a:r>
                <a:rPr lang="zh-CN" altLang="en-US" sz="1500" dirty="0">
                  <a:latin typeface="Times New Roman" panose="02020603050405020304" charset="0"/>
                  <a:ea typeface="宋体" panose="02010600030101010101" pitchFamily="2" charset="-122"/>
                  <a:cs typeface="Times New Roman" panose="02020603050405020304" charset="0"/>
                </a:rPr>
                <a:t>催化剂</a:t>
              </a:r>
            </a:p>
          </p:txBody>
        </p:sp>
        <p:sp>
          <p:nvSpPr>
            <p:cNvPr id="16" name="燕尾形 15"/>
            <p:cNvSpPr/>
            <p:nvPr/>
          </p:nvSpPr>
          <p:spPr>
            <a:xfrm>
              <a:off x="4213215" y="2610123"/>
              <a:ext cx="219722" cy="212232"/>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grpSp>
      <p:grpSp>
        <p:nvGrpSpPr>
          <p:cNvPr id="7" name="组合 6">
            <a:extLst>
              <a:ext uri="{FF2B5EF4-FFF2-40B4-BE49-F238E27FC236}">
                <a16:creationId xmlns:a16="http://schemas.microsoft.com/office/drawing/2014/main" id="{681FF780-170D-4542-9A90-B51541A64A46}"/>
              </a:ext>
            </a:extLst>
          </p:cNvPr>
          <p:cNvGrpSpPr/>
          <p:nvPr/>
        </p:nvGrpSpPr>
        <p:grpSpPr>
          <a:xfrm>
            <a:off x="257087" y="3501594"/>
            <a:ext cx="7063498" cy="1212449"/>
            <a:chOff x="257087" y="3501594"/>
            <a:chExt cx="7063498" cy="1212449"/>
          </a:xfrm>
        </p:grpSpPr>
        <p:pic>
          <p:nvPicPr>
            <p:cNvPr id="3" name="图片 2"/>
            <p:cNvPicPr>
              <a:picLocks noChangeAspect="1"/>
            </p:cNvPicPr>
            <p:nvPr/>
          </p:nvPicPr>
          <p:blipFill>
            <a:blip r:embed="rId5"/>
            <a:stretch>
              <a:fillRect/>
            </a:stretch>
          </p:blipFill>
          <p:spPr>
            <a:xfrm>
              <a:off x="257087" y="3501594"/>
              <a:ext cx="4481913" cy="1212449"/>
            </a:xfrm>
            <a:prstGeom prst="rect">
              <a:avLst/>
            </a:prstGeom>
          </p:spPr>
        </p:pic>
        <p:sp>
          <p:nvSpPr>
            <p:cNvPr id="17" name="燕尾形 16"/>
            <p:cNvSpPr/>
            <p:nvPr/>
          </p:nvSpPr>
          <p:spPr>
            <a:xfrm rot="10800000">
              <a:off x="4925724" y="3875192"/>
              <a:ext cx="219722" cy="212232"/>
            </a:xfrm>
            <a:prstGeom prst="chevron">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sp>
          <p:nvSpPr>
            <p:cNvPr id="18" name="矩形 17"/>
            <p:cNvSpPr/>
            <p:nvPr/>
          </p:nvSpPr>
          <p:spPr>
            <a:xfrm>
              <a:off x="5330495" y="3831266"/>
              <a:ext cx="1990090" cy="321945"/>
            </a:xfrm>
            <a:prstGeom prst="rect">
              <a:avLst/>
            </a:prstGeom>
          </p:spPr>
          <p:txBody>
            <a:bodyPr wrap="none">
              <a:spAutoFit/>
            </a:bodyPr>
            <a:lstStyle/>
            <a:p>
              <a:r>
                <a:rPr lang="zh-CN" altLang="zh-CN" sz="1500" dirty="0">
                  <a:latin typeface="Times New Roman" panose="02020603050405020304" charset="0"/>
                  <a:ea typeface="宋体" panose="02010600030101010101" pitchFamily="2" charset="-122"/>
                  <a:cs typeface="Times New Roman" panose="02020603050405020304" charset="0"/>
                </a:rPr>
                <a:t>单原子</a:t>
              </a:r>
              <a:r>
                <a:rPr lang="en-US" altLang="zh-CN" sz="1500" dirty="0">
                  <a:latin typeface="Times New Roman" panose="02020603050405020304" charset="0"/>
                  <a:ea typeface="宋体" panose="02010600030101010101" pitchFamily="2" charset="-122"/>
                </a:rPr>
                <a:t>Pt</a:t>
              </a:r>
              <a:r>
                <a:rPr lang="en-US" altLang="zh-CN" sz="1500" baseline="-25000" dirty="0">
                  <a:latin typeface="Times New Roman" panose="02020603050405020304" charset="0"/>
                  <a:ea typeface="宋体" panose="02010600030101010101" pitchFamily="2" charset="-122"/>
                </a:rPr>
                <a:t>1</a:t>
              </a:r>
              <a:r>
                <a:rPr lang="en-US" altLang="zh-CN" sz="1500" dirty="0">
                  <a:latin typeface="Times New Roman" panose="02020603050405020304" charset="0"/>
                  <a:ea typeface="宋体" panose="02010600030101010101" pitchFamily="2" charset="-122"/>
                </a:rPr>
                <a:t>/</a:t>
              </a:r>
              <a:r>
                <a:rPr lang="en-US" altLang="zh-CN" sz="1500" dirty="0" err="1">
                  <a:latin typeface="Times New Roman" panose="02020603050405020304" charset="0"/>
                  <a:ea typeface="宋体" panose="02010600030101010101" pitchFamily="2" charset="-122"/>
                </a:rPr>
                <a:t>FeO</a:t>
              </a:r>
              <a:r>
                <a:rPr lang="en-US" altLang="zh-CN" sz="1500" baseline="-25000" dirty="0" err="1">
                  <a:latin typeface="Times New Roman" panose="02020603050405020304" charset="0"/>
                  <a:ea typeface="宋体" panose="02010600030101010101" pitchFamily="2" charset="-122"/>
                </a:rPr>
                <a:t>x</a:t>
              </a:r>
              <a:r>
                <a:rPr lang="zh-CN" altLang="zh-CN" sz="1500" dirty="0">
                  <a:latin typeface="Times New Roman" panose="02020603050405020304" charset="0"/>
                  <a:ea typeface="宋体" panose="02010600030101010101" pitchFamily="2" charset="-122"/>
                  <a:cs typeface="Times New Roman" panose="02020603050405020304" charset="0"/>
                </a:rPr>
                <a:t>催化剂</a:t>
              </a:r>
              <a:endParaRPr lang="zh-CN" altLang="en-US" sz="1500" dirty="0"/>
            </a:p>
          </p:txBody>
        </p:sp>
      </p:grpSp>
      <p:sp>
        <p:nvSpPr>
          <p:cNvPr id="19" name="矩形 18"/>
          <p:cNvSpPr/>
          <p:nvPr/>
        </p:nvSpPr>
        <p:spPr>
          <a:xfrm>
            <a:off x="257087" y="4048313"/>
            <a:ext cx="1833605" cy="3461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0" name="矩形 19"/>
          <p:cNvSpPr/>
          <p:nvPr/>
        </p:nvSpPr>
        <p:spPr>
          <a:xfrm>
            <a:off x="6674670" y="4658752"/>
            <a:ext cx="2494280" cy="506730"/>
          </a:xfrm>
          <a:prstGeom prst="rect">
            <a:avLst/>
          </a:prstGeom>
        </p:spPr>
        <p:txBody>
          <a:bodyPr wrap="none">
            <a:spAutoFit/>
          </a:bodyPr>
          <a:lstStyle/>
          <a:p>
            <a:r>
              <a:rPr lang="en-US" altLang="zh-CN" sz="900" dirty="0">
                <a:latin typeface="Times New Roman" panose="02020603050405020304" charset="0"/>
                <a:cs typeface="Times New Roman" panose="02020603050405020304" charset="0"/>
              </a:rPr>
              <a:t>Applied Catalysis A: General 188 (1999) 313–324</a:t>
            </a:r>
          </a:p>
          <a:p>
            <a:r>
              <a:rPr lang="en-US" altLang="zh-CN" sz="900" dirty="0" err="1">
                <a:latin typeface="Times New Roman" panose="02020603050405020304" charset="0"/>
                <a:cs typeface="Times New Roman" panose="02020603050405020304" charset="0"/>
              </a:rPr>
              <a:t>Angew</a:t>
            </a:r>
            <a:r>
              <a:rPr lang="en-US" altLang="zh-CN" sz="900" dirty="0">
                <a:latin typeface="Times New Roman" panose="02020603050405020304" charset="0"/>
                <a:cs typeface="Times New Roman" panose="02020603050405020304" charset="0"/>
              </a:rPr>
              <a:t>. Chem. 2005, 117, 7294 –7297</a:t>
            </a:r>
          </a:p>
          <a:p>
            <a:r>
              <a:rPr lang="en-US" altLang="zh-CN" sz="900" dirty="0">
                <a:latin typeface="Times New Roman" panose="02020603050405020304" charset="0"/>
                <a:cs typeface="Times New Roman" panose="02020603050405020304" charset="0"/>
              </a:rPr>
              <a:t>Nature Chemistry, 3, 634–641(2011)</a:t>
            </a:r>
            <a:endParaRPr lang="zh-CN" altLang="en-US" sz="9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9144000" cy="506730"/>
          </a:xfrm>
          <a:prstGeom prst="rect">
            <a:avLst/>
          </a:prstGeom>
          <a:noFill/>
        </p:spPr>
        <p:txBody>
          <a:bodyPr wrap="square" rtlCol="0">
            <a:spAutoFit/>
          </a:bodyPr>
          <a:lstStyle/>
          <a:p>
            <a:r>
              <a:rPr lang="zh-CN" altLang="en-US" sz="2700" dirty="0">
                <a:latin typeface="宋体" panose="02010600030101010101" pitchFamily="2" charset="-122"/>
                <a:ea typeface="宋体" panose="02010600030101010101" pitchFamily="2" charset="-122"/>
              </a:rPr>
              <a:t>单原子催化剂（</a:t>
            </a:r>
            <a:r>
              <a:rPr lang="en-US" altLang="zh-CN" sz="2700" dirty="0">
                <a:latin typeface="宋体" panose="02010600030101010101" pitchFamily="2" charset="-122"/>
                <a:ea typeface="宋体" panose="02010600030101010101" pitchFamily="2" charset="-122"/>
              </a:rPr>
              <a:t>SAC</a:t>
            </a:r>
            <a:r>
              <a:rPr lang="zh-CN" altLang="en-US" sz="2700" dirty="0">
                <a:latin typeface="宋体" panose="02010600030101010101" pitchFamily="2" charset="-122"/>
                <a:ea typeface="宋体" panose="02010600030101010101" pitchFamily="2" charset="-122"/>
              </a:rPr>
              <a:t>）</a:t>
            </a:r>
          </a:p>
        </p:txBody>
      </p:sp>
      <p:sp>
        <p:nvSpPr>
          <p:cNvPr id="6" name="矩形 5"/>
          <p:cNvSpPr/>
          <p:nvPr/>
        </p:nvSpPr>
        <p:spPr>
          <a:xfrm>
            <a:off x="301840" y="743354"/>
            <a:ext cx="8409373" cy="321945"/>
          </a:xfrm>
          <a:prstGeom prst="rect">
            <a:avLst/>
          </a:prstGeom>
        </p:spPr>
        <p:txBody>
          <a:bodyPr wrap="square">
            <a:spAutoFit/>
          </a:bodyPr>
          <a:lstStyle/>
          <a:p>
            <a:r>
              <a:rPr lang="zh-CN" altLang="en-US" sz="1500" dirty="0">
                <a:latin typeface="宋体" panose="02010600030101010101" pitchFamily="2" charset="-122"/>
                <a:ea typeface="宋体" panose="02010600030101010101" pitchFamily="2" charset="-122"/>
              </a:rPr>
              <a:t>单原子催化剂是一种负载型的金属催化剂，金属以单原子的形式负载在载体上。是一种多相催化剂。</a:t>
            </a:r>
          </a:p>
        </p:txBody>
      </p:sp>
      <p:pic>
        <p:nvPicPr>
          <p:cNvPr id="7" name="图片 6"/>
          <p:cNvPicPr>
            <a:picLocks noChangeAspect="1"/>
          </p:cNvPicPr>
          <p:nvPr/>
        </p:nvPicPr>
        <p:blipFill rotWithShape="1">
          <a:blip r:embed="rId2"/>
          <a:srcRect r="54215"/>
          <a:stretch>
            <a:fillRect/>
          </a:stretch>
        </p:blipFill>
        <p:spPr>
          <a:xfrm>
            <a:off x="733673" y="1478350"/>
            <a:ext cx="2837054" cy="1024379"/>
          </a:xfrm>
          <a:prstGeom prst="rect">
            <a:avLst/>
          </a:prstGeom>
        </p:spPr>
      </p:pic>
      <p:sp>
        <p:nvSpPr>
          <p:cNvPr id="8" name="矩形 7"/>
          <p:cNvSpPr/>
          <p:nvPr/>
        </p:nvSpPr>
        <p:spPr>
          <a:xfrm>
            <a:off x="622546" y="4294473"/>
            <a:ext cx="3172659" cy="460375"/>
          </a:xfrm>
          <a:prstGeom prst="rect">
            <a:avLst/>
          </a:prstGeom>
        </p:spPr>
        <p:txBody>
          <a:bodyPr wrap="square">
            <a:spAutoFit/>
          </a:bodyPr>
          <a:lstStyle/>
          <a:p>
            <a:pPr algn="ctr"/>
            <a:r>
              <a:rPr lang="zh-CN" altLang="en-US" sz="1200" dirty="0">
                <a:latin typeface="宋体" panose="02010600030101010101" pitchFamily="2" charset="-122"/>
                <a:ea typeface="宋体" panose="02010600030101010101" pitchFamily="2" charset="-122"/>
              </a:rPr>
              <a:t>单原子催化剂锚定在金属氧化物、金属表面、</a:t>
            </a:r>
            <a:endParaRPr lang="en-US" altLang="zh-CN" sz="1200" dirty="0">
              <a:latin typeface="宋体" panose="02010600030101010101" pitchFamily="2" charset="-122"/>
              <a:ea typeface="宋体" panose="02010600030101010101" pitchFamily="2" charset="-122"/>
            </a:endParaRPr>
          </a:p>
          <a:p>
            <a:pPr algn="ctr"/>
            <a:r>
              <a:rPr lang="zh-CN" altLang="en-US" sz="1200" dirty="0">
                <a:latin typeface="宋体" panose="02010600030101010101" pitchFamily="2" charset="-122"/>
                <a:ea typeface="宋体" panose="02010600030101010101" pitchFamily="2" charset="-122"/>
              </a:rPr>
              <a:t>石墨烯、碳纳米管上</a:t>
            </a:r>
          </a:p>
        </p:txBody>
      </p:sp>
      <p:pic>
        <p:nvPicPr>
          <p:cNvPr id="9" name="图片 8"/>
          <p:cNvPicPr>
            <a:picLocks noChangeAspect="1"/>
          </p:cNvPicPr>
          <p:nvPr/>
        </p:nvPicPr>
        <p:blipFill rotWithShape="1">
          <a:blip r:embed="rId3"/>
          <a:srcRect t="52673"/>
          <a:stretch>
            <a:fillRect/>
          </a:stretch>
        </p:blipFill>
        <p:spPr>
          <a:xfrm>
            <a:off x="4570141" y="2602017"/>
            <a:ext cx="4256275" cy="1520689"/>
          </a:xfrm>
          <a:prstGeom prst="rect">
            <a:avLst/>
          </a:prstGeom>
        </p:spPr>
      </p:pic>
      <p:pic>
        <p:nvPicPr>
          <p:cNvPr id="20" name="图片 19"/>
          <p:cNvPicPr>
            <a:picLocks noChangeAspect="1"/>
          </p:cNvPicPr>
          <p:nvPr/>
        </p:nvPicPr>
        <p:blipFill rotWithShape="1">
          <a:blip r:embed="rId2"/>
          <a:srcRect l="45982" t="259" b="-1"/>
          <a:stretch>
            <a:fillRect/>
          </a:stretch>
        </p:blipFill>
        <p:spPr>
          <a:xfrm>
            <a:off x="535300" y="2851496"/>
            <a:ext cx="3347151" cy="1021731"/>
          </a:xfrm>
          <a:prstGeom prst="rect">
            <a:avLst/>
          </a:prstGeom>
        </p:spPr>
      </p:pic>
      <p:sp>
        <p:nvSpPr>
          <p:cNvPr id="10" name="矩形 9"/>
          <p:cNvSpPr/>
          <p:nvPr/>
        </p:nvSpPr>
        <p:spPr>
          <a:xfrm>
            <a:off x="4853294" y="1394732"/>
            <a:ext cx="3538784" cy="1129665"/>
          </a:xfrm>
          <a:prstGeom prst="rect">
            <a:avLst/>
          </a:prstGeom>
        </p:spPr>
        <p:txBody>
          <a:bodyPr wrap="square">
            <a:spAutoFit/>
          </a:bodyPr>
          <a:lstStyle/>
          <a:p>
            <a:pPr>
              <a:lnSpc>
                <a:spcPct val="150000"/>
              </a:lnSpc>
            </a:pPr>
            <a:r>
              <a:rPr lang="en-US" altLang="zh-CN" sz="1500" dirty="0">
                <a:latin typeface="宋体" panose="02010600030101010101" pitchFamily="2" charset="-122"/>
                <a:ea typeface="宋体" panose="02010600030101010101" pitchFamily="2" charset="-122"/>
              </a:rPr>
              <a:t>SACs</a:t>
            </a:r>
            <a:r>
              <a:rPr lang="zh-CN" altLang="en-US" sz="1500" dirty="0">
                <a:latin typeface="宋体" panose="02010600030101010101" pitchFamily="2" charset="-122"/>
                <a:ea typeface="宋体" panose="02010600030101010101" pitchFamily="2" charset="-122"/>
              </a:rPr>
              <a:t>兼具多相和均相催化剂的优点，在弥补多相和均相催化之间的差距方面显示出巨大的潜力。</a:t>
            </a:r>
          </a:p>
        </p:txBody>
      </p:sp>
      <p:sp>
        <p:nvSpPr>
          <p:cNvPr id="11" name="矩形 10"/>
          <p:cNvSpPr/>
          <p:nvPr/>
        </p:nvSpPr>
        <p:spPr>
          <a:xfrm>
            <a:off x="6931285" y="4658752"/>
            <a:ext cx="2337200" cy="506730"/>
          </a:xfrm>
          <a:prstGeom prst="rect">
            <a:avLst/>
          </a:prstGeom>
        </p:spPr>
        <p:txBody>
          <a:bodyPr wrap="square">
            <a:spAutoFit/>
          </a:bodyPr>
          <a:lstStyle/>
          <a:p>
            <a:r>
              <a:rPr lang="en-US" altLang="zh-CN" sz="900" kern="100" dirty="0">
                <a:latin typeface="Times New Roman" panose="02020603050405020304" charset="0"/>
                <a:ea typeface="宋体" panose="02010600030101010101" pitchFamily="2" charset="-122"/>
                <a:cs typeface="Times New Roman" panose="02020603050405020304" charset="0"/>
              </a:rPr>
              <a:t>Adv. Energy Mater. 2018, 8, 1701343</a:t>
            </a:r>
            <a:endParaRPr lang="zh-CN" altLang="zh-CN" sz="900" kern="100" dirty="0">
              <a:latin typeface="等线" panose="02010600030101010101" charset="-122"/>
              <a:ea typeface="等线" panose="02010600030101010101" charset="-122"/>
              <a:cs typeface="Times New Roman" panose="02020603050405020304" charset="0"/>
            </a:endParaRPr>
          </a:p>
          <a:p>
            <a:r>
              <a:rPr lang="en-US" altLang="zh-CN" sz="900" kern="100" dirty="0">
                <a:latin typeface="Times New Roman" panose="02020603050405020304" charset="0"/>
                <a:ea typeface="宋体" panose="02010600030101010101" pitchFamily="2" charset="-122"/>
                <a:cs typeface="Times New Roman" panose="02020603050405020304" charset="0"/>
              </a:rPr>
              <a:t>Joule 2, 1242–1264, July 18, 2018</a:t>
            </a:r>
            <a:endParaRPr lang="zh-CN" altLang="zh-CN" sz="900" kern="100" dirty="0">
              <a:latin typeface="等线" panose="02010600030101010101" charset="-122"/>
              <a:ea typeface="等线" panose="02010600030101010101" charset="-122"/>
              <a:cs typeface="Times New Roman" panose="02020603050405020304" charset="0"/>
            </a:endParaRPr>
          </a:p>
          <a:p>
            <a:r>
              <a:rPr lang="en-US" altLang="zh-CN" sz="900" dirty="0">
                <a:latin typeface="Times New Roman" panose="02020603050405020304" charset="0"/>
                <a:ea typeface="宋体" panose="02010600030101010101" pitchFamily="2" charset="-122"/>
              </a:rPr>
              <a:t>Nature Reviews Chemistry, 2, 65–81(2018)</a:t>
            </a:r>
            <a:endParaRPr lang="zh-CN" alt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9144000" cy="506730"/>
          </a:xfrm>
          <a:prstGeom prst="rect">
            <a:avLst/>
          </a:prstGeom>
          <a:noFill/>
        </p:spPr>
        <p:txBody>
          <a:bodyPr wrap="square" rtlCol="0">
            <a:spAutoFit/>
          </a:bodyPr>
          <a:lstStyle/>
          <a:p>
            <a:r>
              <a:rPr lang="zh-CN" altLang="en-US" sz="2700">
                <a:latin typeface="宋体" panose="02010600030101010101" pitchFamily="2" charset="-122"/>
                <a:ea typeface="宋体" panose="02010600030101010101" pitchFamily="2" charset="-122"/>
              </a:rPr>
              <a:t>单原子催化的优点：</a:t>
            </a:r>
          </a:p>
        </p:txBody>
      </p:sp>
      <p:sp>
        <p:nvSpPr>
          <p:cNvPr id="5" name="文本框 4"/>
          <p:cNvSpPr txBox="1"/>
          <p:nvPr/>
        </p:nvSpPr>
        <p:spPr>
          <a:xfrm>
            <a:off x="509995" y="472311"/>
            <a:ext cx="3311860" cy="414020"/>
          </a:xfrm>
          <a:prstGeom prst="rect">
            <a:avLst/>
          </a:prstGeom>
          <a:noFill/>
        </p:spPr>
        <p:txBody>
          <a:bodyPr wrap="square" rtlCol="0">
            <a:spAutoFit/>
          </a:bodyPr>
          <a:lstStyle/>
          <a:p>
            <a:pPr algn="ctr"/>
            <a:r>
              <a:rPr lang="zh-CN" altLang="en-US" sz="2100" dirty="0">
                <a:solidFill>
                  <a:srgbClr val="00B0F0"/>
                </a:solidFill>
                <a:latin typeface="宋体" panose="02010600030101010101" pitchFamily="2" charset="-122"/>
                <a:ea typeface="宋体" panose="02010600030101010101" pitchFamily="2" charset="-122"/>
              </a:rPr>
              <a:t>高原子效率</a:t>
            </a:r>
          </a:p>
        </p:txBody>
      </p:sp>
      <p:pic>
        <p:nvPicPr>
          <p:cNvPr id="6" name="图片 5"/>
          <p:cNvPicPr>
            <a:picLocks noChangeAspect="1"/>
          </p:cNvPicPr>
          <p:nvPr/>
        </p:nvPicPr>
        <p:blipFill>
          <a:blip r:embed="rId2"/>
          <a:stretch>
            <a:fillRect/>
          </a:stretch>
        </p:blipFill>
        <p:spPr>
          <a:xfrm>
            <a:off x="695256" y="851912"/>
            <a:ext cx="2700000" cy="2912405"/>
          </a:xfrm>
          <a:prstGeom prst="rect">
            <a:avLst/>
          </a:prstGeom>
        </p:spPr>
      </p:pic>
      <p:sp>
        <p:nvSpPr>
          <p:cNvPr id="7" name="文本框 6"/>
          <p:cNvSpPr txBox="1"/>
          <p:nvPr/>
        </p:nvSpPr>
        <p:spPr>
          <a:xfrm>
            <a:off x="509995" y="4250432"/>
            <a:ext cx="3116580" cy="737235"/>
          </a:xfrm>
          <a:prstGeom prst="rect">
            <a:avLst/>
          </a:prstGeom>
          <a:noFill/>
        </p:spPr>
        <p:txBody>
          <a:bodyPr wrap="none" rtlCol="0">
            <a:spAutoFit/>
          </a:bodyPr>
          <a:lstStyle/>
          <a:p>
            <a:pPr algn="l"/>
            <a:r>
              <a:rPr lang="zh-CN" altLang="en-US" sz="2100">
                <a:latin typeface="宋体" panose="02010600030101010101" pitchFamily="2" charset="-122"/>
                <a:ea typeface="宋体" panose="02010600030101010101" pitchFamily="2" charset="-122"/>
              </a:rPr>
              <a:t>与团簇态、颗粒态相比，</a:t>
            </a:r>
          </a:p>
          <a:p>
            <a:pPr algn="l"/>
            <a:r>
              <a:rPr lang="zh-CN" altLang="en-US" sz="2100">
                <a:latin typeface="宋体" panose="02010600030101010101" pitchFamily="2" charset="-122"/>
                <a:ea typeface="宋体" panose="02010600030101010101" pitchFamily="2" charset="-122"/>
              </a:rPr>
              <a:t>原子的利用率大大提升。</a:t>
            </a:r>
          </a:p>
        </p:txBody>
      </p:sp>
      <p:sp>
        <p:nvSpPr>
          <p:cNvPr id="8" name="文本框 7"/>
          <p:cNvSpPr txBox="1"/>
          <p:nvPr/>
        </p:nvSpPr>
        <p:spPr>
          <a:xfrm>
            <a:off x="473954" y="3810990"/>
            <a:ext cx="3623310" cy="321945"/>
          </a:xfrm>
          <a:prstGeom prst="rect">
            <a:avLst/>
          </a:prstGeom>
          <a:noFill/>
        </p:spPr>
        <p:txBody>
          <a:bodyPr wrap="square" rtlCol="0" anchor="t">
            <a:spAutoFit/>
          </a:bodyPr>
          <a:lstStyle/>
          <a:p>
            <a:r>
              <a:rPr lang="zh-CN" altLang="en-US" sz="1500" dirty="0">
                <a:latin typeface="Times New Roman" panose="02020603050405020304" charset="0"/>
                <a:cs typeface="Times New Roman" panose="02020603050405020304" charset="0"/>
              </a:rPr>
              <a:t>（Chem. Rev. 2018, 118, 4981−5079）</a:t>
            </a:r>
          </a:p>
        </p:txBody>
      </p:sp>
      <p:sp>
        <p:nvSpPr>
          <p:cNvPr id="2" name="文本框 1">
            <a:extLst>
              <a:ext uri="{FF2B5EF4-FFF2-40B4-BE49-F238E27FC236}">
                <a16:creationId xmlns:a16="http://schemas.microsoft.com/office/drawing/2014/main" id="{F40BBFA3-3705-4F1B-A6B7-B6BEFC048356}"/>
              </a:ext>
            </a:extLst>
          </p:cNvPr>
          <p:cNvSpPr txBox="1"/>
          <p:nvPr/>
        </p:nvSpPr>
        <p:spPr>
          <a:xfrm>
            <a:off x="5204014" y="457925"/>
            <a:ext cx="3707904" cy="414020"/>
          </a:xfrm>
          <a:prstGeom prst="rect">
            <a:avLst/>
          </a:prstGeom>
          <a:noFill/>
        </p:spPr>
        <p:txBody>
          <a:bodyPr wrap="square" rtlCol="0">
            <a:spAutoFit/>
          </a:bodyPr>
          <a:lstStyle/>
          <a:p>
            <a:pPr algn="ctr"/>
            <a:r>
              <a:rPr lang="zh-CN" altLang="en-US" sz="2100" dirty="0">
                <a:solidFill>
                  <a:srgbClr val="00B0F0"/>
                </a:solidFill>
                <a:latin typeface="宋体" panose="02010600030101010101" pitchFamily="2" charset="-122"/>
                <a:ea typeface="宋体" panose="02010600030101010101" pitchFamily="2" charset="-122"/>
              </a:rPr>
              <a:t>高活性</a:t>
            </a:r>
          </a:p>
        </p:txBody>
      </p:sp>
      <p:sp>
        <p:nvSpPr>
          <p:cNvPr id="3" name="文本框 2">
            <a:extLst>
              <a:ext uri="{FF2B5EF4-FFF2-40B4-BE49-F238E27FC236}">
                <a16:creationId xmlns:a16="http://schemas.microsoft.com/office/drawing/2014/main" id="{F2C2DDBA-D6CC-4D38-AA16-46F7FE9F8AFF}"/>
              </a:ext>
            </a:extLst>
          </p:cNvPr>
          <p:cNvSpPr txBox="1"/>
          <p:nvPr/>
        </p:nvSpPr>
        <p:spPr>
          <a:xfrm>
            <a:off x="5418148" y="4247923"/>
            <a:ext cx="3116580" cy="737235"/>
          </a:xfrm>
          <a:prstGeom prst="rect">
            <a:avLst/>
          </a:prstGeom>
          <a:noFill/>
        </p:spPr>
        <p:txBody>
          <a:bodyPr wrap="none" rtlCol="0" anchor="t">
            <a:spAutoFit/>
          </a:bodyPr>
          <a:lstStyle/>
          <a:p>
            <a:pPr algn="ctr"/>
            <a:r>
              <a:rPr lang="zh-CN" altLang="en-US" sz="2100">
                <a:latin typeface="宋体" panose="02010600030101010101" pitchFamily="2" charset="-122"/>
                <a:ea typeface="宋体" panose="02010600030101010101" pitchFamily="2" charset="-122"/>
                <a:cs typeface="宋体" panose="02010600030101010101" pitchFamily="2" charset="-122"/>
              </a:rPr>
              <a:t>尺寸的不断减小最终使得</a:t>
            </a:r>
          </a:p>
          <a:p>
            <a:pPr algn="ctr"/>
            <a:r>
              <a:rPr lang="zh-CN" altLang="en-US" sz="2100">
                <a:latin typeface="宋体" panose="02010600030101010101" pitchFamily="2" charset="-122"/>
                <a:ea typeface="宋体" panose="02010600030101010101" pitchFamily="2" charset="-122"/>
                <a:cs typeface="宋体" panose="02010600030101010101" pitchFamily="2" charset="-122"/>
              </a:rPr>
              <a:t>单原子的相对活性最高。</a:t>
            </a:r>
          </a:p>
        </p:txBody>
      </p:sp>
      <p:sp>
        <p:nvSpPr>
          <p:cNvPr id="15" name="文本框 14">
            <a:extLst>
              <a:ext uri="{FF2B5EF4-FFF2-40B4-BE49-F238E27FC236}">
                <a16:creationId xmlns:a16="http://schemas.microsoft.com/office/drawing/2014/main" id="{B688B3C8-A696-4850-A678-B25D44E821B5}"/>
              </a:ext>
            </a:extLst>
          </p:cNvPr>
          <p:cNvSpPr txBox="1"/>
          <p:nvPr/>
        </p:nvSpPr>
        <p:spPr>
          <a:xfrm>
            <a:off x="4273243" y="3768339"/>
            <a:ext cx="4638675" cy="321945"/>
          </a:xfrm>
          <a:prstGeom prst="rect">
            <a:avLst/>
          </a:prstGeom>
          <a:noFill/>
        </p:spPr>
        <p:txBody>
          <a:bodyPr wrap="square" rtlCol="0" anchor="t">
            <a:spAutoFit/>
          </a:bodyPr>
          <a:lstStyle/>
          <a:p>
            <a:r>
              <a:rPr lang="en-US" altLang="zh-CN" sz="1500">
                <a:latin typeface="Times New Roman" panose="02020603050405020304" charset="0"/>
                <a:cs typeface="Times New Roman" panose="02020603050405020304" charset="0"/>
              </a:rPr>
              <a:t>(</a:t>
            </a:r>
            <a:r>
              <a:rPr lang="zh-CN" altLang="en-US" sz="1500">
                <a:latin typeface="Times New Roman" panose="02020603050405020304" charset="0"/>
                <a:cs typeface="Times New Roman" panose="02020603050405020304" charset="0"/>
              </a:rPr>
              <a:t>A</a:t>
            </a:r>
            <a:r>
              <a:rPr lang="en-US" altLang="zh-CN" sz="1500">
                <a:latin typeface="Times New Roman" panose="02020603050405020304" charset="0"/>
                <a:cs typeface="Times New Roman" panose="02020603050405020304" charset="0"/>
              </a:rPr>
              <a:t>ccounts</a:t>
            </a:r>
            <a:r>
              <a:rPr lang="zh-CN" altLang="en-US" sz="1500">
                <a:latin typeface="Times New Roman" panose="02020603050405020304" charset="0"/>
                <a:cs typeface="Times New Roman" panose="02020603050405020304" charset="0"/>
              </a:rPr>
              <a:t> </a:t>
            </a:r>
            <a:r>
              <a:rPr lang="en-US" altLang="zh-CN" sz="1500">
                <a:latin typeface="Times New Roman" panose="02020603050405020304" charset="0"/>
                <a:cs typeface="Times New Roman" panose="02020603050405020304" charset="0"/>
              </a:rPr>
              <a:t>of</a:t>
            </a:r>
            <a:r>
              <a:rPr lang="zh-CN" altLang="en-US" sz="1500">
                <a:latin typeface="Times New Roman" panose="02020603050405020304" charset="0"/>
                <a:cs typeface="Times New Roman" panose="02020603050405020304" charset="0"/>
              </a:rPr>
              <a:t> C</a:t>
            </a:r>
            <a:r>
              <a:rPr lang="en-US" altLang="zh-CN" sz="1500">
                <a:latin typeface="Times New Roman" panose="02020603050405020304" charset="0"/>
                <a:cs typeface="Times New Roman" panose="02020603050405020304" charset="0"/>
              </a:rPr>
              <a:t>hemical</a:t>
            </a:r>
            <a:r>
              <a:rPr lang="zh-CN" altLang="en-US" sz="1500">
                <a:latin typeface="Times New Roman" panose="02020603050405020304" charset="0"/>
                <a:cs typeface="Times New Roman" panose="02020603050405020304" charset="0"/>
              </a:rPr>
              <a:t> R</a:t>
            </a:r>
            <a:r>
              <a:rPr lang="en-US" altLang="zh-CN" sz="1500">
                <a:latin typeface="Times New Roman" panose="02020603050405020304" charset="0"/>
                <a:cs typeface="Times New Roman" panose="02020603050405020304" charset="0"/>
              </a:rPr>
              <a:t>esearch</a:t>
            </a:r>
            <a:r>
              <a:rPr lang="zh-CN" altLang="en-US" sz="1500">
                <a:latin typeface="Times New Roman" panose="02020603050405020304" charset="0"/>
                <a:cs typeface="Times New Roman" panose="02020603050405020304" charset="0"/>
              </a:rPr>
              <a:t> </a:t>
            </a:r>
            <a:r>
              <a:rPr lang="en-US" altLang="zh-CN" sz="1500">
                <a:latin typeface="Times New Roman" panose="02020603050405020304" charset="0"/>
                <a:cs typeface="Times New Roman" panose="02020603050405020304" charset="0"/>
              </a:rPr>
              <a:t>2013, 46(8), 1740-1748 )</a:t>
            </a:r>
          </a:p>
        </p:txBody>
      </p:sp>
      <p:pic>
        <p:nvPicPr>
          <p:cNvPr id="17" name="图片 16">
            <a:extLst>
              <a:ext uri="{FF2B5EF4-FFF2-40B4-BE49-F238E27FC236}">
                <a16:creationId xmlns:a16="http://schemas.microsoft.com/office/drawing/2014/main" id="{DF52029B-79F1-4BCF-A100-766E5F8FC1D1}"/>
              </a:ext>
            </a:extLst>
          </p:cNvPr>
          <p:cNvPicPr>
            <a:picLocks noChangeAspect="1"/>
          </p:cNvPicPr>
          <p:nvPr/>
        </p:nvPicPr>
        <p:blipFill>
          <a:blip r:embed="rId3"/>
          <a:stretch>
            <a:fillRect/>
          </a:stretch>
        </p:blipFill>
        <p:spPr>
          <a:xfrm>
            <a:off x="5204014" y="1135797"/>
            <a:ext cx="3183386" cy="24749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0"/>
            <a:ext cx="9144000" cy="506730"/>
          </a:xfrm>
          <a:prstGeom prst="rect">
            <a:avLst/>
          </a:prstGeom>
          <a:noFill/>
        </p:spPr>
        <p:txBody>
          <a:bodyPr wrap="square" rtlCol="0">
            <a:spAutoFit/>
          </a:bodyPr>
          <a:lstStyle/>
          <a:p>
            <a:r>
              <a:rPr lang="zh-CN" altLang="en-US" sz="2700">
                <a:latin typeface="宋体" panose="02010600030101010101" pitchFamily="2" charset="-122"/>
                <a:ea typeface="宋体" panose="02010600030101010101" pitchFamily="2" charset="-122"/>
              </a:rPr>
              <a:t>单原子催化的优点：</a:t>
            </a:r>
          </a:p>
        </p:txBody>
      </p:sp>
      <p:sp>
        <p:nvSpPr>
          <p:cNvPr id="6" name="文本框 5"/>
          <p:cNvSpPr txBox="1"/>
          <p:nvPr/>
        </p:nvSpPr>
        <p:spPr>
          <a:xfrm>
            <a:off x="7141" y="486110"/>
            <a:ext cx="9144000" cy="414020"/>
          </a:xfrm>
          <a:prstGeom prst="rect">
            <a:avLst/>
          </a:prstGeom>
          <a:noFill/>
        </p:spPr>
        <p:txBody>
          <a:bodyPr wrap="square" rtlCol="0">
            <a:spAutoFit/>
          </a:bodyPr>
          <a:lstStyle/>
          <a:p>
            <a:pPr algn="ctr"/>
            <a:r>
              <a:rPr lang="zh-CN" altLang="en-US" sz="2100" dirty="0">
                <a:solidFill>
                  <a:srgbClr val="00B0F0"/>
                </a:solidFill>
                <a:latin typeface="宋体" panose="02010600030101010101" pitchFamily="2" charset="-122"/>
                <a:ea typeface="宋体" panose="02010600030101010101" pitchFamily="2" charset="-122"/>
              </a:rPr>
              <a:t>高选择性</a:t>
            </a:r>
          </a:p>
        </p:txBody>
      </p:sp>
      <p:sp>
        <p:nvSpPr>
          <p:cNvPr id="2" name="矩形 1"/>
          <p:cNvSpPr/>
          <p:nvPr/>
        </p:nvSpPr>
        <p:spPr>
          <a:xfrm>
            <a:off x="0" y="878205"/>
            <a:ext cx="9144635" cy="1015663"/>
          </a:xfrm>
          <a:prstGeom prst="rect">
            <a:avLst/>
          </a:prstGeom>
        </p:spPr>
        <p:txBody>
          <a:bodyPr wrap="square">
            <a:spAutoFit/>
          </a:bodyPr>
          <a:lstStyle/>
          <a:p>
            <a:pPr eaLnBrk="1" latinLnBrk="0" hangingPunct="1">
              <a:lnSpc>
                <a:spcPct val="100000"/>
              </a:lnSpc>
            </a:pPr>
            <a:r>
              <a:rPr lang="zh-CN" altLang="en-US" sz="2000" dirty="0">
                <a:latin typeface="宋体" panose="02010600030101010101" pitchFamily="2" charset="-122"/>
                <a:ea typeface="宋体" panose="02010600030101010101" pitchFamily="2" charset="-122"/>
              </a:rPr>
              <a:t>催化反应的选择性：</a:t>
            </a:r>
            <a:endParaRPr lang="en-US" altLang="zh-CN" sz="2000" dirty="0">
              <a:latin typeface="宋体" panose="02010600030101010101" pitchFamily="2" charset="-122"/>
              <a:ea typeface="宋体" panose="02010600030101010101" pitchFamily="2" charset="-122"/>
            </a:endParaRPr>
          </a:p>
          <a:p>
            <a:pPr eaLnBrk="1" latinLnBrk="0" hangingPunct="1">
              <a:lnSpc>
                <a:spcPct val="100000"/>
              </a:lnSpc>
            </a:pPr>
            <a:r>
              <a:rPr lang="en-US" altLang="zh-CN" sz="2000" dirty="0">
                <a:latin typeface="宋体" panose="02010600030101010101" pitchFamily="2" charset="-122"/>
                <a:ea typeface="宋体" panose="02010600030101010101" pitchFamily="2" charset="-122"/>
              </a:rPr>
              <a:t>1. </a:t>
            </a:r>
            <a:r>
              <a:rPr lang="zh-CN" altLang="en-US" sz="2000" dirty="0">
                <a:latin typeface="宋体" panose="02010600030101010101" pitchFamily="2" charset="-122"/>
                <a:ea typeface="宋体" panose="02010600030101010101" pitchFamily="2" charset="-122"/>
              </a:rPr>
              <a:t>反应底物的选择性，即对于一类催化底物发生反应而对其他底物不反应。</a:t>
            </a:r>
            <a:endParaRPr lang="en-US" altLang="zh-CN" sz="2000" dirty="0">
              <a:latin typeface="宋体" panose="02010600030101010101" pitchFamily="2" charset="-122"/>
              <a:ea typeface="宋体" panose="02010600030101010101" pitchFamily="2" charset="-122"/>
            </a:endParaRPr>
          </a:p>
          <a:p>
            <a:r>
              <a:rPr lang="en-US" altLang="zh-CN" sz="2000" dirty="0">
                <a:latin typeface="宋体" panose="02010600030101010101" pitchFamily="2" charset="-122"/>
                <a:ea typeface="宋体" panose="02010600030101010101" pitchFamily="2" charset="-122"/>
              </a:rPr>
              <a:t>2. </a:t>
            </a:r>
            <a:r>
              <a:rPr lang="zh-CN" altLang="en-US" sz="2000" dirty="0">
                <a:latin typeface="宋体" panose="02010600030101010101" pitchFamily="2" charset="-122"/>
                <a:ea typeface="宋体" panose="02010600030101010101" pitchFamily="2" charset="-122"/>
              </a:rPr>
              <a:t>反应产物的选择性，减少副反应的发生</a:t>
            </a:r>
            <a:endParaRPr lang="en-US" altLang="zh-CN" sz="2000" dirty="0">
              <a:latin typeface="宋体" panose="02010600030101010101" pitchFamily="2" charset="-122"/>
              <a:ea typeface="宋体" panose="02010600030101010101" pitchFamily="2" charset="-122"/>
            </a:endParaRPr>
          </a:p>
        </p:txBody>
      </p:sp>
      <p:sp>
        <p:nvSpPr>
          <p:cNvPr id="3" name="矩形 2"/>
          <p:cNvSpPr/>
          <p:nvPr/>
        </p:nvSpPr>
        <p:spPr>
          <a:xfrm>
            <a:off x="7064556" y="4883487"/>
            <a:ext cx="1957705" cy="229870"/>
          </a:xfrm>
          <a:prstGeom prst="rect">
            <a:avLst/>
          </a:prstGeom>
        </p:spPr>
        <p:txBody>
          <a:bodyPr wrap="none">
            <a:spAutoFit/>
          </a:bodyPr>
          <a:lstStyle/>
          <a:p>
            <a:r>
              <a:rPr lang="en-US" altLang="zh-CN" sz="900" dirty="0" err="1">
                <a:latin typeface="Times New Roman" panose="02020603050405020304" charset="0"/>
                <a:cs typeface="Times New Roman" panose="02020603050405020304" charset="0"/>
              </a:rPr>
              <a:t>Angew</a:t>
            </a:r>
            <a:r>
              <a:rPr lang="en-US" altLang="zh-CN" sz="900" dirty="0">
                <a:latin typeface="Times New Roman" panose="02020603050405020304" charset="0"/>
                <a:cs typeface="Times New Roman" panose="02020603050405020304" charset="0"/>
              </a:rPr>
              <a:t>. Chem. 2016, 128, 2098 –2102</a:t>
            </a:r>
            <a:endParaRPr lang="zh-CN" altLang="en-US" sz="900" dirty="0">
              <a:latin typeface="Times New Roman" panose="02020603050405020304" charset="0"/>
              <a:cs typeface="Times New Roman" panose="02020603050405020304" charset="0"/>
            </a:endParaRPr>
          </a:p>
        </p:txBody>
      </p:sp>
      <p:sp>
        <p:nvSpPr>
          <p:cNvPr id="7" name="文本框 6">
            <a:extLst>
              <a:ext uri="{FF2B5EF4-FFF2-40B4-BE49-F238E27FC236}">
                <a16:creationId xmlns:a16="http://schemas.microsoft.com/office/drawing/2014/main" id="{A7AC3C8B-E5C5-4D78-BDB8-FA116D28C352}"/>
              </a:ext>
            </a:extLst>
          </p:cNvPr>
          <p:cNvSpPr txBox="1"/>
          <p:nvPr/>
        </p:nvSpPr>
        <p:spPr>
          <a:xfrm>
            <a:off x="6048164" y="2759114"/>
            <a:ext cx="2583180" cy="737235"/>
          </a:xfrm>
          <a:prstGeom prst="rect">
            <a:avLst/>
          </a:prstGeom>
          <a:noFill/>
        </p:spPr>
        <p:txBody>
          <a:bodyPr wrap="none" rtlCol="0">
            <a:spAutoFit/>
          </a:bodyPr>
          <a:lstStyle/>
          <a:p>
            <a:pPr algn="l"/>
            <a:r>
              <a:rPr lang="zh-CN" altLang="en-US" sz="2100" dirty="0">
                <a:latin typeface="宋体" panose="02010600030101010101" pitchFamily="2" charset="-122"/>
                <a:ea typeface="宋体" panose="02010600030101010101" pitchFamily="2" charset="-122"/>
              </a:rPr>
              <a:t>避免由多原子引发的</a:t>
            </a:r>
          </a:p>
          <a:p>
            <a:pPr algn="l"/>
            <a:r>
              <a:rPr lang="zh-CN" altLang="en-US" sz="2100" dirty="0">
                <a:latin typeface="宋体" panose="02010600030101010101" pitchFamily="2" charset="-122"/>
                <a:ea typeface="宋体" panose="02010600030101010101" pitchFamily="2" charset="-122"/>
              </a:rPr>
              <a:t>二次反应的发生。</a:t>
            </a:r>
          </a:p>
        </p:txBody>
      </p:sp>
      <p:sp>
        <p:nvSpPr>
          <p:cNvPr id="8" name="文本框 7">
            <a:extLst>
              <a:ext uri="{FF2B5EF4-FFF2-40B4-BE49-F238E27FC236}">
                <a16:creationId xmlns:a16="http://schemas.microsoft.com/office/drawing/2014/main" id="{9E9A5713-FADD-4967-9094-4172B37DC41C}"/>
              </a:ext>
            </a:extLst>
          </p:cNvPr>
          <p:cNvSpPr txBox="1"/>
          <p:nvPr/>
        </p:nvSpPr>
        <p:spPr>
          <a:xfrm>
            <a:off x="948690" y="4350837"/>
            <a:ext cx="3623310" cy="321945"/>
          </a:xfrm>
          <a:prstGeom prst="rect">
            <a:avLst/>
          </a:prstGeom>
          <a:noFill/>
        </p:spPr>
        <p:txBody>
          <a:bodyPr wrap="square" rtlCol="0" anchor="t">
            <a:spAutoFit/>
          </a:bodyPr>
          <a:lstStyle/>
          <a:p>
            <a:r>
              <a:rPr lang="zh-CN" altLang="en-US" sz="1500" dirty="0">
                <a:latin typeface="Times New Roman" panose="02020603050405020304" charset="0"/>
                <a:cs typeface="Times New Roman" panose="02020603050405020304" charset="0"/>
              </a:rPr>
              <a:t>（Chem. Rev. 2018, 118, 4981−5079）</a:t>
            </a:r>
          </a:p>
        </p:txBody>
      </p:sp>
      <p:pic>
        <p:nvPicPr>
          <p:cNvPr id="14" name="图片 13">
            <a:extLst>
              <a:ext uri="{FF2B5EF4-FFF2-40B4-BE49-F238E27FC236}">
                <a16:creationId xmlns:a16="http://schemas.microsoft.com/office/drawing/2014/main" id="{8FE25D6C-56B9-45FB-9BDD-F0CDB1CCE1D2}"/>
              </a:ext>
            </a:extLst>
          </p:cNvPr>
          <p:cNvPicPr>
            <a:picLocks noChangeAspect="1"/>
          </p:cNvPicPr>
          <p:nvPr/>
        </p:nvPicPr>
        <p:blipFill>
          <a:blip r:embed="rId2"/>
          <a:stretch>
            <a:fillRect/>
          </a:stretch>
        </p:blipFill>
        <p:spPr>
          <a:xfrm>
            <a:off x="7141" y="2054949"/>
            <a:ext cx="5698265" cy="206187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9144000" cy="506730"/>
          </a:xfrm>
          <a:prstGeom prst="rect">
            <a:avLst/>
          </a:prstGeom>
          <a:noFill/>
        </p:spPr>
        <p:txBody>
          <a:bodyPr wrap="square" rtlCol="0">
            <a:spAutoFit/>
          </a:bodyPr>
          <a:lstStyle/>
          <a:p>
            <a:r>
              <a:rPr lang="zh-CN" altLang="en-US" sz="2700" dirty="0">
                <a:latin typeface="宋体" panose="02010600030101010101" pitchFamily="2" charset="-122"/>
                <a:ea typeface="宋体" panose="02010600030101010101" pitchFamily="2" charset="-122"/>
              </a:rPr>
              <a:t>单原子催化的不足：</a:t>
            </a:r>
          </a:p>
        </p:txBody>
      </p:sp>
      <p:sp>
        <p:nvSpPr>
          <p:cNvPr id="5" name="文本框 4"/>
          <p:cNvSpPr txBox="1"/>
          <p:nvPr/>
        </p:nvSpPr>
        <p:spPr>
          <a:xfrm>
            <a:off x="0" y="483870"/>
            <a:ext cx="9144000" cy="414020"/>
          </a:xfrm>
          <a:prstGeom prst="rect">
            <a:avLst/>
          </a:prstGeom>
          <a:noFill/>
        </p:spPr>
        <p:txBody>
          <a:bodyPr wrap="square" rtlCol="0">
            <a:spAutoFit/>
          </a:bodyPr>
          <a:lstStyle/>
          <a:p>
            <a:pPr algn="ctr"/>
            <a:r>
              <a:rPr lang="zh-CN" altLang="en-US" sz="2100">
                <a:solidFill>
                  <a:srgbClr val="00B0F0"/>
                </a:solidFill>
                <a:latin typeface="宋体" panose="02010600030101010101" pitchFamily="2" charset="-122"/>
                <a:ea typeface="宋体" panose="02010600030101010101" pitchFamily="2" charset="-122"/>
              </a:rPr>
              <a:t>活性位点的设计有一定的难度</a:t>
            </a:r>
          </a:p>
        </p:txBody>
      </p:sp>
      <p:sp>
        <p:nvSpPr>
          <p:cNvPr id="7" name="文本框 6"/>
          <p:cNvSpPr txBox="1"/>
          <p:nvPr/>
        </p:nvSpPr>
        <p:spPr>
          <a:xfrm>
            <a:off x="4828699" y="2096929"/>
            <a:ext cx="3916680" cy="1383665"/>
          </a:xfrm>
          <a:prstGeom prst="rect">
            <a:avLst/>
          </a:prstGeom>
          <a:noFill/>
        </p:spPr>
        <p:txBody>
          <a:bodyPr wrap="none" rtlCol="0">
            <a:spAutoFit/>
          </a:bodyPr>
          <a:lstStyle/>
          <a:p>
            <a:pPr algn="l"/>
            <a:r>
              <a:rPr lang="zh-CN" altLang="en-US" sz="2100" dirty="0">
                <a:latin typeface="宋体" panose="02010600030101010101" pitchFamily="2" charset="-122"/>
                <a:ea typeface="宋体" panose="02010600030101010101" pitchFamily="2" charset="-122"/>
              </a:rPr>
              <a:t>相同的反应物、相同的单原子在</a:t>
            </a:r>
          </a:p>
          <a:p>
            <a:pPr algn="l"/>
            <a:r>
              <a:rPr lang="zh-CN" altLang="en-US" sz="2100" dirty="0">
                <a:latin typeface="宋体" panose="02010600030101010101" pitchFamily="2" charset="-122"/>
                <a:ea typeface="宋体" panose="02010600030101010101" pitchFamily="2" charset="-122"/>
              </a:rPr>
              <a:t>不同的位点发生催化反应时，反</a:t>
            </a:r>
          </a:p>
          <a:p>
            <a:pPr algn="l"/>
            <a:r>
              <a:rPr lang="zh-CN" altLang="en-US" sz="2100" dirty="0">
                <a:latin typeface="宋体" panose="02010600030101010101" pitchFamily="2" charset="-122"/>
                <a:ea typeface="宋体" panose="02010600030101010101" pitchFamily="2" charset="-122"/>
              </a:rPr>
              <a:t>应路径不一样，所需要克服的能</a:t>
            </a:r>
          </a:p>
          <a:p>
            <a:pPr algn="l"/>
            <a:r>
              <a:rPr lang="zh-CN" altLang="en-US" sz="2100" dirty="0">
                <a:latin typeface="宋体" panose="02010600030101010101" pitchFamily="2" charset="-122"/>
                <a:ea typeface="宋体" panose="02010600030101010101" pitchFamily="2" charset="-122"/>
              </a:rPr>
              <a:t>垒也不一样。</a:t>
            </a:r>
          </a:p>
        </p:txBody>
      </p:sp>
      <p:sp>
        <p:nvSpPr>
          <p:cNvPr id="13" name="文本框 12"/>
          <p:cNvSpPr txBox="1"/>
          <p:nvPr/>
        </p:nvSpPr>
        <p:spPr>
          <a:xfrm>
            <a:off x="780098" y="4382929"/>
            <a:ext cx="3623310" cy="321945"/>
          </a:xfrm>
          <a:prstGeom prst="rect">
            <a:avLst/>
          </a:prstGeom>
          <a:noFill/>
        </p:spPr>
        <p:txBody>
          <a:bodyPr wrap="square" rtlCol="0" anchor="t">
            <a:spAutoFit/>
          </a:bodyPr>
          <a:lstStyle/>
          <a:p>
            <a:r>
              <a:rPr lang="zh-CN" altLang="en-US" sz="1500" dirty="0">
                <a:latin typeface="Times New Roman" panose="02020603050405020304" charset="0"/>
                <a:cs typeface="Times New Roman" panose="02020603050405020304" charset="0"/>
              </a:rPr>
              <a:t>（J. Mater. Chem. A, 2020, 8, 20402）</a:t>
            </a:r>
          </a:p>
        </p:txBody>
      </p:sp>
      <p:pic>
        <p:nvPicPr>
          <p:cNvPr id="14" name="图片 13"/>
          <p:cNvPicPr>
            <a:picLocks noChangeAspect="1"/>
          </p:cNvPicPr>
          <p:nvPr/>
        </p:nvPicPr>
        <p:blipFill>
          <a:blip r:embed="rId2"/>
          <a:stretch>
            <a:fillRect/>
          </a:stretch>
        </p:blipFill>
        <p:spPr>
          <a:xfrm>
            <a:off x="941070" y="1171575"/>
            <a:ext cx="2700000" cy="321124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0"/>
            <a:ext cx="9144000" cy="506730"/>
          </a:xfrm>
          <a:prstGeom prst="rect">
            <a:avLst/>
          </a:prstGeom>
          <a:noFill/>
        </p:spPr>
        <p:txBody>
          <a:bodyPr wrap="square" rtlCol="0">
            <a:spAutoFit/>
          </a:bodyPr>
          <a:lstStyle/>
          <a:p>
            <a:r>
              <a:rPr lang="zh-CN" altLang="en-US" sz="2700" dirty="0">
                <a:latin typeface="宋体" panose="02010600030101010101" pitchFamily="2" charset="-122"/>
                <a:ea typeface="宋体" panose="02010600030101010101" pitchFamily="2" charset="-122"/>
              </a:rPr>
              <a:t>单原子催化的不足：</a:t>
            </a:r>
          </a:p>
        </p:txBody>
      </p:sp>
      <p:grpSp>
        <p:nvGrpSpPr>
          <p:cNvPr id="15" name="组合 14"/>
          <p:cNvGrpSpPr/>
          <p:nvPr/>
        </p:nvGrpSpPr>
        <p:grpSpPr>
          <a:xfrm>
            <a:off x="684896" y="1061702"/>
            <a:ext cx="2877268" cy="3758659"/>
            <a:chOff x="922073" y="1140394"/>
            <a:chExt cx="3836357" cy="5011545"/>
          </a:xfrm>
        </p:grpSpPr>
        <p:pic>
          <p:nvPicPr>
            <p:cNvPr id="2" name="图片 1"/>
            <p:cNvPicPr>
              <a:picLocks noChangeAspect="1"/>
            </p:cNvPicPr>
            <p:nvPr/>
          </p:nvPicPr>
          <p:blipFill>
            <a:blip r:embed="rId2"/>
            <a:stretch>
              <a:fillRect/>
            </a:stretch>
          </p:blipFill>
          <p:spPr>
            <a:xfrm>
              <a:off x="922073" y="1140394"/>
              <a:ext cx="3836357" cy="5011545"/>
            </a:xfrm>
            <a:prstGeom prst="rect">
              <a:avLst/>
            </a:prstGeom>
          </p:spPr>
        </p:pic>
        <p:sp>
          <p:nvSpPr>
            <p:cNvPr id="3" name="左弧形箭头 2"/>
            <p:cNvSpPr/>
            <p:nvPr/>
          </p:nvSpPr>
          <p:spPr>
            <a:xfrm rot="934750">
              <a:off x="1835718" y="1980244"/>
              <a:ext cx="497047" cy="1308184"/>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sp>
          <p:nvSpPr>
            <p:cNvPr id="6" name="下弧形箭头 5"/>
            <p:cNvSpPr/>
            <p:nvPr/>
          </p:nvSpPr>
          <p:spPr>
            <a:xfrm rot="17597167">
              <a:off x="2840528" y="3963966"/>
              <a:ext cx="925731" cy="355107"/>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solidFill>
                  <a:schemeClr val="tx1"/>
                </a:solidFill>
              </a:endParaRPr>
            </a:p>
          </p:txBody>
        </p:sp>
      </p:grpSp>
      <p:sp>
        <p:nvSpPr>
          <p:cNvPr id="8" name="矩形 7"/>
          <p:cNvSpPr/>
          <p:nvPr/>
        </p:nvSpPr>
        <p:spPr>
          <a:xfrm>
            <a:off x="3625253" y="336227"/>
            <a:ext cx="2608406" cy="415498"/>
          </a:xfrm>
          <a:prstGeom prst="rect">
            <a:avLst/>
          </a:prstGeom>
        </p:spPr>
        <p:txBody>
          <a:bodyPr wrap="none">
            <a:spAutoFit/>
          </a:bodyPr>
          <a:lstStyle/>
          <a:p>
            <a:r>
              <a:rPr lang="zh-CN" altLang="en-US" sz="2100" dirty="0">
                <a:solidFill>
                  <a:srgbClr val="00B0F0"/>
                </a:solidFill>
                <a:latin typeface="宋体" panose="02010600030101010101" pitchFamily="2" charset="-122"/>
                <a:ea typeface="宋体" panose="02010600030101010101" pitchFamily="2" charset="-122"/>
              </a:rPr>
              <a:t>稳定性（容易聚集）</a:t>
            </a:r>
          </a:p>
        </p:txBody>
      </p:sp>
      <p:sp>
        <p:nvSpPr>
          <p:cNvPr id="9" name="矩形 8"/>
          <p:cNvSpPr/>
          <p:nvPr/>
        </p:nvSpPr>
        <p:spPr>
          <a:xfrm>
            <a:off x="4387788" y="1365829"/>
            <a:ext cx="4572000" cy="553085"/>
          </a:xfrm>
          <a:prstGeom prst="rect">
            <a:avLst/>
          </a:prstGeom>
        </p:spPr>
        <p:txBody>
          <a:bodyPr>
            <a:spAutoFit/>
          </a:bodyPr>
          <a:lstStyle/>
          <a:p>
            <a:r>
              <a:rPr lang="zh-CN" altLang="en-US" sz="1500" dirty="0">
                <a:latin typeface="宋体" panose="02010600030101010101" pitchFamily="2" charset="-122"/>
                <a:ea typeface="宋体" panose="02010600030101010101" pitchFamily="2" charset="-122"/>
              </a:rPr>
              <a:t>比表面积大 → 表面自由能大 → 迁移 → 团聚</a:t>
            </a:r>
            <a:endParaRPr lang="en-US" altLang="zh-CN" sz="1500" dirty="0">
              <a:latin typeface="宋体" panose="02010600030101010101" pitchFamily="2" charset="-122"/>
              <a:ea typeface="宋体" panose="02010600030101010101" pitchFamily="2" charset="-122"/>
            </a:endParaRPr>
          </a:p>
          <a:p>
            <a:endParaRPr lang="en-US" altLang="zh-CN" sz="1500" dirty="0">
              <a:latin typeface="宋体" panose="02010600030101010101" pitchFamily="2" charset="-122"/>
              <a:ea typeface="宋体" panose="02010600030101010101" pitchFamily="2" charset="-122"/>
            </a:endParaRPr>
          </a:p>
        </p:txBody>
      </p:sp>
      <p:sp>
        <p:nvSpPr>
          <p:cNvPr id="10" name="矩形 9"/>
          <p:cNvSpPr/>
          <p:nvPr/>
        </p:nvSpPr>
        <p:spPr>
          <a:xfrm>
            <a:off x="4387788" y="1703516"/>
            <a:ext cx="4014926" cy="3428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下箭头 10"/>
          <p:cNvSpPr/>
          <p:nvPr/>
        </p:nvSpPr>
        <p:spPr>
          <a:xfrm>
            <a:off x="6312023" y="1965557"/>
            <a:ext cx="166457" cy="302742"/>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2" name="矩形 11"/>
          <p:cNvSpPr/>
          <p:nvPr/>
        </p:nvSpPr>
        <p:spPr>
          <a:xfrm>
            <a:off x="5893190" y="2420551"/>
            <a:ext cx="1135380" cy="321945"/>
          </a:xfrm>
          <a:prstGeom prst="rect">
            <a:avLst/>
          </a:prstGeom>
        </p:spPr>
        <p:txBody>
          <a:bodyPr wrap="none">
            <a:spAutoFit/>
          </a:bodyPr>
          <a:lstStyle/>
          <a:p>
            <a:r>
              <a:rPr lang="zh-CN" altLang="en-US" sz="1500" dirty="0">
                <a:latin typeface="宋体" panose="02010600030101010101" pitchFamily="2" charset="-122"/>
                <a:ea typeface="宋体" panose="02010600030101010101" pitchFamily="2" charset="-122"/>
              </a:rPr>
              <a:t>催化剂失活</a:t>
            </a:r>
          </a:p>
        </p:txBody>
      </p:sp>
      <p:sp>
        <p:nvSpPr>
          <p:cNvPr id="16" name="矩形 15"/>
          <p:cNvSpPr/>
          <p:nvPr/>
        </p:nvSpPr>
        <p:spPr>
          <a:xfrm>
            <a:off x="5158887" y="2941031"/>
            <a:ext cx="2659380" cy="783590"/>
          </a:xfrm>
          <a:prstGeom prst="rect">
            <a:avLst/>
          </a:prstGeom>
        </p:spPr>
        <p:txBody>
          <a:bodyPr wrap="none">
            <a:spAutoFit/>
          </a:bodyPr>
          <a:lstStyle/>
          <a:p>
            <a:pPr>
              <a:lnSpc>
                <a:spcPct val="150000"/>
              </a:lnSpc>
            </a:pPr>
            <a:r>
              <a:rPr lang="zh-CN" altLang="en-US" sz="1500" dirty="0">
                <a:latin typeface="宋体" panose="02010600030101010101" pitchFamily="2" charset="-122"/>
                <a:ea typeface="宋体" panose="02010600030101010101" pitchFamily="2" charset="-122"/>
              </a:rPr>
              <a:t>催化剂载量一般低于</a:t>
            </a:r>
            <a:r>
              <a:rPr lang="en-US" altLang="zh-CN" sz="1500" dirty="0">
                <a:latin typeface="宋体" panose="02010600030101010101" pitchFamily="2" charset="-122"/>
                <a:ea typeface="宋体" panose="02010600030101010101" pitchFamily="2" charset="-122"/>
              </a:rPr>
              <a:t>0.5%</a:t>
            </a:r>
          </a:p>
          <a:p>
            <a:pPr>
              <a:lnSpc>
                <a:spcPct val="150000"/>
              </a:lnSpc>
            </a:pPr>
            <a:r>
              <a:rPr lang="zh-CN" altLang="en-US" sz="1500" dirty="0">
                <a:latin typeface="宋体" panose="02010600030101010101" pitchFamily="2" charset="-122"/>
                <a:ea typeface="宋体" panose="02010600030101010101" pitchFamily="2" charset="-122"/>
              </a:rPr>
              <a:t>限制了其性能的进一步提高。</a:t>
            </a:r>
          </a:p>
        </p:txBody>
      </p:sp>
      <p:sp>
        <p:nvSpPr>
          <p:cNvPr id="17" name="矩形 16"/>
          <p:cNvSpPr/>
          <p:nvPr/>
        </p:nvSpPr>
        <p:spPr>
          <a:xfrm>
            <a:off x="7019234" y="4890770"/>
            <a:ext cx="2249805" cy="252730"/>
          </a:xfrm>
          <a:prstGeom prst="rect">
            <a:avLst/>
          </a:prstGeom>
        </p:spPr>
        <p:txBody>
          <a:bodyPr wrap="none">
            <a:spAutoFit/>
          </a:bodyPr>
          <a:lstStyle/>
          <a:p>
            <a:r>
              <a:rPr lang="en-US" altLang="zh-CN" sz="1000" dirty="0">
                <a:latin typeface="Times New Roman" panose="02020603050405020304" charset="0"/>
                <a:cs typeface="Times New Roman" panose="02020603050405020304" charset="0"/>
              </a:rPr>
              <a:t>J. M. Thomas. Nature. 2015, 525, 325.</a:t>
            </a:r>
            <a:endParaRPr lang="zh-CN" altLang="en-US" sz="1000" dirty="0">
              <a:latin typeface="Times New Roman" panose="02020603050405020304" charset="0"/>
              <a:cs typeface="Times New Roman" panose="02020603050405020304" charset="0"/>
            </a:endParaRPr>
          </a:p>
        </p:txBody>
      </p:sp>
    </p:spTree>
  </p:cSld>
  <p:clrMapOvr>
    <a:masterClrMapping/>
  </p:clrMapOvr>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4110</Words>
  <Application>Microsoft Office PowerPoint</Application>
  <PresentationFormat>全屏显示(16:9)</PresentationFormat>
  <Paragraphs>268</Paragraphs>
  <Slides>35</Slides>
  <Notes>16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35</vt:i4>
      </vt:variant>
    </vt:vector>
  </HeadingPairs>
  <TitlesOfParts>
    <vt:vector size="46" baseType="lpstr">
      <vt:lpstr>AdvOTea1a7398</vt:lpstr>
      <vt:lpstr>AdvPS7DA6</vt:lpstr>
      <vt:lpstr>等线</vt:lpstr>
      <vt:lpstr>方正兰亭粗黑_GBK</vt:lpstr>
      <vt:lpstr>宋体</vt:lpstr>
      <vt:lpstr>微软雅黑</vt:lpstr>
      <vt:lpstr>Arial</vt:lpstr>
      <vt:lpstr>Calibri</vt:lpstr>
      <vt:lpstr>Segoe UI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CO催化氧化反应</vt:lpstr>
      <vt:lpstr>PowerPoint 演示文稿</vt:lpstr>
      <vt:lpstr>PowerPoint 演示文稿</vt:lpstr>
      <vt:lpstr>PowerPoint 演示文稿</vt:lpstr>
      <vt:lpstr>PowerPoint 演示文稿</vt:lpstr>
      <vt:lpstr>PowerPoint 演示文稿</vt:lpstr>
      <vt:lpstr>总结</vt:lpstr>
      <vt:lpstr>水煤气催化反应</vt:lpstr>
      <vt:lpstr>水煤气催化反应</vt:lpstr>
      <vt:lpstr>水煤气催化反应</vt:lpstr>
      <vt:lpstr>水煤气催化反应</vt:lpstr>
      <vt:lpstr>水煤气催化反应</vt:lpstr>
      <vt:lpstr>水煤气催化反应</vt:lpstr>
      <vt:lpstr>总结与展望</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果冻</dc:creator>
  <cp:lastModifiedBy>Xie Carb</cp:lastModifiedBy>
  <cp:revision>336</cp:revision>
  <cp:lastPrinted>2411-12-30T00:00:00Z</cp:lastPrinted>
  <dcterms:created xsi:type="dcterms:W3CDTF">2012-04-05T14:28:00Z</dcterms:created>
  <dcterms:modified xsi:type="dcterms:W3CDTF">2020-11-18T12:09:33Z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